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3" r:id="rId2"/>
  </p:sldMasterIdLst>
  <p:notesMasterIdLst>
    <p:notesMasterId r:id="rId47"/>
  </p:notesMasterIdLst>
  <p:sldIdLst>
    <p:sldId id="302" r:id="rId3"/>
    <p:sldId id="258" r:id="rId4"/>
    <p:sldId id="259" r:id="rId5"/>
    <p:sldId id="303" r:id="rId6"/>
    <p:sldId id="260" r:id="rId7"/>
    <p:sldId id="257" r:id="rId8"/>
    <p:sldId id="261" r:id="rId9"/>
    <p:sldId id="262" r:id="rId10"/>
    <p:sldId id="263" r:id="rId11"/>
    <p:sldId id="264" r:id="rId12"/>
    <p:sldId id="265" r:id="rId13"/>
    <p:sldId id="266" r:id="rId14"/>
    <p:sldId id="268" r:id="rId15"/>
    <p:sldId id="269" r:id="rId16"/>
    <p:sldId id="271" r:id="rId17"/>
    <p:sldId id="272" r:id="rId18"/>
    <p:sldId id="273" r:id="rId19"/>
    <p:sldId id="274" r:id="rId20"/>
    <p:sldId id="304" r:id="rId21"/>
    <p:sldId id="276" r:id="rId22"/>
    <p:sldId id="277" r:id="rId23"/>
    <p:sldId id="305" r:id="rId24"/>
    <p:sldId id="306" r:id="rId25"/>
    <p:sldId id="307" r:id="rId26"/>
    <p:sldId id="308" r:id="rId27"/>
    <p:sldId id="309" r:id="rId28"/>
    <p:sldId id="310" r:id="rId29"/>
    <p:sldId id="311" r:id="rId30"/>
    <p:sldId id="312" r:id="rId31"/>
    <p:sldId id="313" r:id="rId32"/>
    <p:sldId id="314" r:id="rId33"/>
    <p:sldId id="315" r:id="rId34"/>
    <p:sldId id="316" r:id="rId35"/>
    <p:sldId id="317" r:id="rId36"/>
    <p:sldId id="318" r:id="rId37"/>
    <p:sldId id="319" r:id="rId38"/>
    <p:sldId id="320" r:id="rId39"/>
    <p:sldId id="321" r:id="rId40"/>
    <p:sldId id="322" r:id="rId41"/>
    <p:sldId id="323" r:id="rId42"/>
    <p:sldId id="324" r:id="rId43"/>
    <p:sldId id="325" r:id="rId44"/>
    <p:sldId id="326" r:id="rId45"/>
    <p:sldId id="327" r:id="rId4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FF"/>
    <a:srgbClr val="D1E5FB"/>
    <a:srgbClr val="D7E5F5"/>
    <a:srgbClr val="CAE5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136" y="-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presProps" Target="presProps.xml"/><Relationship Id="rId8" Type="http://schemas.openxmlformats.org/officeDocument/2006/relationships/slide" Target="slides/slide6.xml"/><Relationship Id="rId5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054EC1-71A3-4B26-8355-0CA2C50A0D82}" type="datetimeFigureOut">
              <a:rPr lang="en-US" smtClean="0"/>
              <a:pPr/>
              <a:t>8/26/2012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AF72F8-0AB8-451F-B4FA-30D8178525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7448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CMPTR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0D066-9582-49E0-9F2C-9CED6AA2A3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CMPTR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0D066-9582-49E0-9F2C-9CED6AA2A3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61261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6126162"/>
          </a:xfrm>
        </p:spPr>
        <p:txBody>
          <a:bodyPr vert="eaVert"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CMPTR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0D066-9582-49E0-9F2C-9CED6AA2A3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254375"/>
            <a:ext cx="7772400" cy="1470025"/>
          </a:xfrm>
          <a:noFill/>
          <a:ln>
            <a:noFill/>
          </a:ln>
        </p:spPr>
        <p:txBody>
          <a:bodyPr/>
          <a:lstStyle>
            <a:lvl1pPr algn="ctr">
              <a:defRPr>
                <a:solidFill>
                  <a:srgbClr val="00B0F0"/>
                </a:solidFill>
                <a:effectLst/>
                <a:latin typeface="Arial Black" pitchFamily="34" charset="0"/>
                <a:cs typeface="Microsoft Sans Serif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1981200" y="1600200"/>
            <a:ext cx="504016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smtClean="0">
                <a:latin typeface="Arial Black" pitchFamily="34" charset="0"/>
              </a:rPr>
              <a:t>CMPTR</a:t>
            </a:r>
            <a:endParaRPr lang="en-US" sz="9600" dirty="0">
              <a:latin typeface="Arial Black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t>Sunday, August 26, 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CMPTR: Chapter 00, Chapter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0D066-9582-49E0-9F2C-9CED6AA2A39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t>Sunday, August 26, 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CMPTR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0D066-9582-49E0-9F2C-9CED6AA2A3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D019-A32C-4EAD-B8E6-DBDA699692FD}" type="datetime2">
              <a:rPr lang="en-US" smtClean="0"/>
              <a:t>Sunday, August 26, 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CMPTR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0D066-9582-49E0-9F2C-9CED6AA2A39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t>Sunday, August 26, 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CMPTR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0D066-9582-49E0-9F2C-9CED6AA2A3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t>Sunday, August 26, 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CMPTR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0D066-9582-49E0-9F2C-9CED6AA2A39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t>Sunday, August 26, 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CMPTR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0D066-9582-49E0-9F2C-9CED6AA2A3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t>Sunday, August 26, 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CMPTR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0D066-9582-49E0-9F2C-9CED6AA2A3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CMPTR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0D066-9582-49E0-9F2C-9CED6AA2A3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t>Sunday, August 26, 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CMPTR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0D066-9582-49E0-9F2C-9CED6AA2A39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t>Sunday, August 26, 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CMPTR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0D066-9582-49E0-9F2C-9CED6AA2A3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/>
              <a:t>Sunday, August 26, 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CMPTR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0D066-9582-49E0-9F2C-9CED6AA2A3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t>Sunday, August 26, 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CMPTR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0D066-9582-49E0-9F2C-9CED6AA2A3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00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800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ln w="3175">
            <a:noFill/>
          </a:ln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none"/>
        </p:style>
        <p:txBody>
          <a:bodyPr/>
          <a:lstStyle/>
          <a:p>
            <a:r>
              <a:rPr lang="en-US" smtClean="0"/>
              <a:t>CMPTR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 w="3175">
            <a:noFill/>
          </a:ln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none"/>
        </p:style>
        <p:txBody>
          <a:bodyPr/>
          <a:lstStyle/>
          <a:p>
            <a:fld id="{41E0D066-9582-49E0-9F2C-9CED6AA2A3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22592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22592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CMPTR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0D066-9582-49E0-9F2C-9CED6AA2A3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CMPTR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0D066-9582-49E0-9F2C-9CED6AA2A3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559175"/>
            <a:ext cx="7772400" cy="1470025"/>
          </a:xfrm>
          <a:noFill/>
          <a:ln>
            <a:noFill/>
          </a:ln>
        </p:spPr>
        <p:txBody>
          <a:bodyPr/>
          <a:lstStyle>
            <a:lvl1pPr algn="ctr">
              <a:defRPr b="0" cap="none" spc="0">
                <a:ln>
                  <a:noFill/>
                </a:ln>
                <a:solidFill>
                  <a:srgbClr val="2DC6D6"/>
                </a:solidFill>
                <a:effectLst/>
                <a:latin typeface="Arial Black" pitchFamily="34" charset="0"/>
                <a:cs typeface="Microsoft Sans Serif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4" name="Picture 3" descr="CMPTR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43200" y="461772"/>
            <a:ext cx="3453384" cy="3348228"/>
          </a:xfrm>
          <a:prstGeom prst="rect">
            <a:avLst/>
          </a:prstGeom>
        </p:spPr>
      </p:pic>
      <p:sp>
        <p:nvSpPr>
          <p:cNvPr id="5" name="Rounded Rectangle 4"/>
          <p:cNvSpPr/>
          <p:nvPr userDrawn="1"/>
        </p:nvSpPr>
        <p:spPr>
          <a:xfrm>
            <a:off x="76200" y="76200"/>
            <a:ext cx="8991600" cy="6629400"/>
          </a:xfrm>
          <a:prstGeom prst="roundRect">
            <a:avLst/>
          </a:prstGeom>
          <a:noFill/>
          <a:ln>
            <a:solidFill>
              <a:srgbClr val="2DC6D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CMPTR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0D066-9582-49E0-9F2C-9CED6AA2A3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612775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9657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CMPTR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0D066-9582-49E0-9F2C-9CED6AA2A3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CMPTR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0D066-9582-49E0-9F2C-9CED6AA2A3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oundRect">
            <a:avLst/>
          </a:prstGeom>
          <a:ln>
            <a:solidFill>
              <a:srgbClr val="2DC6D6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none"/>
        </p:style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240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77000"/>
            <a:ext cx="7010400" cy="244475"/>
          </a:xfrm>
          <a:prstGeom prst="rect">
            <a:avLst/>
          </a:prstGeom>
          <a:ln w="3175">
            <a:noFill/>
          </a:ln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none"/>
        </p:style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2DC6D6"/>
                </a:solidFill>
                <a:latin typeface="Arial Black" pitchFamily="34" charset="0"/>
              </a:defRPr>
            </a:lvl1pPr>
          </a:lstStyle>
          <a:p>
            <a:r>
              <a:rPr lang="en-US" smtClean="0"/>
              <a:t>CMPTR: Chapter 00, Chapter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24800" y="6477000"/>
            <a:ext cx="762000" cy="244475"/>
          </a:xfrm>
          <a:prstGeom prst="rect">
            <a:avLst/>
          </a:prstGeom>
          <a:ln w="3175">
            <a:noFill/>
          </a:ln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none"/>
        </p:style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DC6D6"/>
                </a:solidFill>
                <a:latin typeface="Arial Black" pitchFamily="34" charset="0"/>
              </a:defRPr>
            </a:lvl1pPr>
          </a:lstStyle>
          <a:p>
            <a:fld id="{41E0D066-9582-49E0-9F2C-9CED6AA2A3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Arial Black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80CB818-7379-467D-8E76-EF9D9074A26C}" type="datetime2">
              <a:rPr lang="en-US" smtClean="0"/>
              <a:t>Sunday, August 26, 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CMPTR: Chapter 00, Chapter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41E0D066-9582-49E0-9F2C-9CED6AA2A3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7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20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gif"/><Relationship Id="rId1" Type="http://schemas.openxmlformats.org/officeDocument/2006/relationships/slideLayout" Target="../slideLayouts/slideLayout1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29.pn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28600"/>
            <a:ext cx="7848600" cy="860425"/>
          </a:xfrm>
        </p:spPr>
        <p:txBody>
          <a:bodyPr/>
          <a:lstStyle/>
          <a:p>
            <a:r>
              <a:rPr lang="en-US" dirty="0" smtClean="0"/>
              <a:t>Chapter 13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066800"/>
            <a:ext cx="6400800" cy="17526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Creating </a:t>
            </a:r>
            <a:r>
              <a:rPr lang="en-US" sz="3200" smtClean="0"/>
              <a:t>a </a:t>
            </a:r>
            <a:r>
              <a:rPr lang="en-US" sz="3200" smtClean="0"/>
              <a:t>Workbook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626512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304800" y="838200"/>
            <a:ext cx="8382000" cy="2057400"/>
          </a:xfrm>
        </p:spPr>
        <p:txBody>
          <a:bodyPr/>
          <a:lstStyle/>
          <a:p>
            <a:r>
              <a:rPr lang="en-US" dirty="0" smtClean="0"/>
              <a:t>You can rename sheets with more meaningful names so that you know what they contain.</a:t>
            </a:r>
          </a:p>
          <a:p>
            <a:r>
              <a:rPr lang="en-US" dirty="0" smtClean="0"/>
              <a:t>To rename a sheet double click on the sheet name and type a new name. 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28600" y="1524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Renaming a Sheet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304800" y="762000"/>
            <a:ext cx="8382000" cy="4800600"/>
          </a:xfrm>
        </p:spPr>
        <p:txBody>
          <a:bodyPr/>
          <a:lstStyle/>
          <a:p>
            <a:r>
              <a:rPr lang="en-US" dirty="0" smtClean="0"/>
              <a:t>You can change the placement of the sheets in a workbook.</a:t>
            </a:r>
          </a:p>
          <a:p>
            <a:r>
              <a:rPr lang="en-US" dirty="0" smtClean="0"/>
              <a:t>Select the sheet and drag it.</a:t>
            </a:r>
          </a:p>
          <a:p>
            <a:r>
              <a:rPr lang="en-US" dirty="0" smtClean="0"/>
              <a:t>As you move by other sheets a </a:t>
            </a:r>
            <a:r>
              <a:rPr lang="en-US" smtClean="0"/>
              <a:t>small black </a:t>
            </a:r>
            <a:r>
              <a:rPr lang="en-US" dirty="0"/>
              <a:t>triangle </a:t>
            </a:r>
            <a:r>
              <a:rPr lang="en-US" dirty="0" smtClean="0"/>
              <a:t>appears at the </a:t>
            </a:r>
            <a:r>
              <a:rPr lang="en-US" dirty="0"/>
              <a:t>left edge of the </a:t>
            </a:r>
            <a:r>
              <a:rPr lang="en-US" dirty="0" smtClean="0"/>
              <a:t>of each sheet indicating the selected sheet will be positions after that sheet. 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28600" y="1524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Moving and Copying a Sheet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304800" y="762000"/>
            <a:ext cx="8382000" cy="4800600"/>
          </a:xfrm>
        </p:spPr>
        <p:txBody>
          <a:bodyPr/>
          <a:lstStyle/>
          <a:p>
            <a:r>
              <a:rPr lang="en-US" dirty="0" smtClean="0"/>
              <a:t>You enter data by typing it into the active cell.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formula bar </a:t>
            </a:r>
            <a:r>
              <a:rPr lang="en-US" dirty="0" smtClean="0"/>
              <a:t>displays the contents of the active cell, which can be data or, as you’ll see later, the underlying formulas used to create a calculated value.</a:t>
            </a:r>
          </a:p>
          <a:p>
            <a:r>
              <a:rPr lang="en-US" dirty="0" smtClean="0"/>
              <a:t>Topics Covered:</a:t>
            </a:r>
          </a:p>
          <a:p>
            <a:pPr lvl="1"/>
            <a:r>
              <a:rPr lang="en-US" dirty="0" smtClean="0"/>
              <a:t>Entering Text</a:t>
            </a:r>
          </a:p>
          <a:p>
            <a:pPr lvl="1"/>
            <a:r>
              <a:rPr lang="en-US" dirty="0" smtClean="0"/>
              <a:t>Entering Dates and Times</a:t>
            </a:r>
          </a:p>
          <a:p>
            <a:pPr lvl="1"/>
            <a:r>
              <a:rPr lang="en-US" dirty="0" smtClean="0"/>
              <a:t>Entering Numbers</a:t>
            </a:r>
          </a:p>
          <a:p>
            <a:endParaRPr lang="en-US" dirty="0" smtClean="0"/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228600" y="1524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Entering Data in Cells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 bldLvl="2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304800" y="762000"/>
            <a:ext cx="8382000" cy="5791200"/>
          </a:xfrm>
        </p:spPr>
        <p:txBody>
          <a:bodyPr/>
          <a:lstStyle/>
          <a:p>
            <a:r>
              <a:rPr lang="en-US" b="1" dirty="0" smtClean="0"/>
              <a:t>Text data </a:t>
            </a:r>
            <a:r>
              <a:rPr lang="en-US" dirty="0" smtClean="0"/>
              <a:t>is a combination of letters, numbers, and symbols that form words and sentences.</a:t>
            </a:r>
          </a:p>
          <a:p>
            <a:r>
              <a:rPr lang="en-US" dirty="0" smtClean="0"/>
              <a:t>Text data is often referred to as a </a:t>
            </a:r>
            <a:r>
              <a:rPr lang="en-US" b="1" dirty="0" smtClean="0"/>
              <a:t>text string </a:t>
            </a:r>
            <a:r>
              <a:rPr lang="en-US" dirty="0" smtClean="0"/>
              <a:t>because it contains a string of text characters.</a:t>
            </a:r>
          </a:p>
          <a:p>
            <a:r>
              <a:rPr lang="en-US" b="1" dirty="0"/>
              <a:t>Number data </a:t>
            </a:r>
            <a:r>
              <a:rPr lang="en-US" dirty="0"/>
              <a:t>is any numerical value that can be used in a mathematical calculation. </a:t>
            </a:r>
          </a:p>
          <a:p>
            <a:r>
              <a:rPr lang="en-US" dirty="0"/>
              <a:t>If an integer is longer than its cell size, you see ###### in the cell instead of its value.</a:t>
            </a:r>
          </a:p>
          <a:p>
            <a:r>
              <a:rPr lang="en-US" dirty="0"/>
              <a:t>Decimal values are rounded to fit the cell</a:t>
            </a:r>
            <a:r>
              <a:rPr lang="en-US" dirty="0" smtClean="0"/>
              <a:t>.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228600" y="1524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Entering </a:t>
            </a:r>
            <a:r>
              <a:rPr lang="en-US" dirty="0" smtClean="0"/>
              <a:t>Text and Numbers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304800" y="685800"/>
            <a:ext cx="8610600" cy="3810000"/>
          </a:xfrm>
        </p:spPr>
        <p:txBody>
          <a:bodyPr>
            <a:normAutofit/>
          </a:bodyPr>
          <a:lstStyle/>
          <a:p>
            <a:r>
              <a:rPr lang="en-US" b="1" dirty="0" smtClean="0"/>
              <a:t>Date data </a:t>
            </a:r>
            <a:r>
              <a:rPr lang="en-US" dirty="0" smtClean="0"/>
              <a:t>and </a:t>
            </a:r>
            <a:r>
              <a:rPr lang="en-US" b="1" dirty="0" smtClean="0"/>
              <a:t>time data </a:t>
            </a:r>
            <a:r>
              <a:rPr lang="en-US" dirty="0" smtClean="0"/>
              <a:t>are commonly recognized formats for date and time values. </a:t>
            </a:r>
          </a:p>
          <a:p>
            <a:r>
              <a:rPr lang="en-US" dirty="0" smtClean="0"/>
              <a:t>Dates can be entered in any of the standard formats</a:t>
            </a:r>
          </a:p>
          <a:p>
            <a:r>
              <a:rPr lang="en-US" dirty="0" smtClean="0"/>
              <a:t>Dates </a:t>
            </a:r>
            <a:r>
              <a:rPr lang="en-US" dirty="0"/>
              <a:t>are actually numbers that are </a:t>
            </a:r>
            <a:r>
              <a:rPr lang="en-US" dirty="0" smtClean="0"/>
              <a:t>formatted </a:t>
            </a:r>
            <a:r>
              <a:rPr lang="en-US" dirty="0"/>
              <a:t>to appear as </a:t>
            </a:r>
            <a:r>
              <a:rPr lang="en-US" dirty="0" smtClean="0"/>
              <a:t>text</a:t>
            </a:r>
          </a:p>
          <a:p>
            <a:r>
              <a:rPr lang="en-US" dirty="0" smtClean="0"/>
              <a:t>This </a:t>
            </a:r>
            <a:r>
              <a:rPr lang="en-US" dirty="0"/>
              <a:t>allows you to perform </a:t>
            </a:r>
            <a:r>
              <a:rPr lang="en-US" dirty="0" smtClean="0"/>
              <a:t>calculations </a:t>
            </a:r>
            <a:r>
              <a:rPr lang="en-US" dirty="0"/>
              <a:t>with dates, such as determining the elapsed </a:t>
            </a:r>
            <a:r>
              <a:rPr lang="en-US" dirty="0" smtClean="0"/>
              <a:t>time </a:t>
            </a:r>
            <a:r>
              <a:rPr lang="en-US" dirty="0"/>
              <a:t>between two dates.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28600" y="1524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Entering Dates and Times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4876800"/>
            <a:ext cx="5086350" cy="141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304800" y="685800"/>
            <a:ext cx="8610600" cy="57912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You </a:t>
            </a:r>
            <a:r>
              <a:rPr lang="en-US" dirty="0" smtClean="0"/>
              <a:t>could </a:t>
            </a:r>
            <a:r>
              <a:rPr lang="en-US" dirty="0"/>
              <a:t>simply make the cell active and type the new </a:t>
            </a:r>
            <a:r>
              <a:rPr lang="en-US" dirty="0" smtClean="0"/>
              <a:t>entry</a:t>
            </a:r>
            <a:r>
              <a:rPr lang="en-US" dirty="0"/>
              <a:t>, or you could clear the value in the cell and then type </a:t>
            </a:r>
            <a:r>
              <a:rPr lang="en-US" dirty="0" smtClean="0"/>
              <a:t>the </a:t>
            </a:r>
            <a:r>
              <a:rPr lang="en-US" dirty="0"/>
              <a:t>correct value</a:t>
            </a:r>
            <a:r>
              <a:rPr lang="en-US" dirty="0" smtClean="0"/>
              <a:t>.</a:t>
            </a:r>
          </a:p>
          <a:p>
            <a:r>
              <a:rPr lang="en-US" dirty="0" smtClean="0"/>
              <a:t>However</a:t>
            </a:r>
            <a:r>
              <a:rPr lang="en-US" dirty="0"/>
              <a:t>, sometimes you need to edit </a:t>
            </a:r>
            <a:r>
              <a:rPr lang="en-US" dirty="0" smtClean="0"/>
              <a:t>only </a:t>
            </a:r>
            <a:r>
              <a:rPr lang="en-US" dirty="0"/>
              <a:t>a portion of an entry rather than change the entire </a:t>
            </a:r>
            <a:r>
              <a:rPr lang="en-US" dirty="0" smtClean="0"/>
              <a:t>contents </a:t>
            </a:r>
            <a:r>
              <a:rPr lang="en-US" dirty="0"/>
              <a:t>of a cell</a:t>
            </a:r>
          </a:p>
          <a:p>
            <a:r>
              <a:rPr lang="en-US" dirty="0" smtClean="0"/>
              <a:t>To directly edit cell contents:</a:t>
            </a:r>
          </a:p>
          <a:p>
            <a:pPr lvl="1"/>
            <a:r>
              <a:rPr lang="en-US" dirty="0" smtClean="0"/>
              <a:t>Double-click the cell, or</a:t>
            </a:r>
          </a:p>
          <a:p>
            <a:pPr lvl="1"/>
            <a:r>
              <a:rPr lang="en-US" dirty="0" smtClean="0"/>
              <a:t>Select the cell, click anywhere in the formula bar, and then click in the cell, or </a:t>
            </a:r>
          </a:p>
          <a:p>
            <a:pPr lvl="1"/>
            <a:r>
              <a:rPr lang="en-US" dirty="0" smtClean="0"/>
              <a:t>Select the cell, and then press the F2 key</a:t>
            </a:r>
          </a:p>
          <a:p>
            <a:r>
              <a:rPr lang="en-US" dirty="0" smtClean="0"/>
              <a:t>Doing any of the above will activate the formula bar and all you to edit part of the cell contents. 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28600" y="1524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Editing Cell Content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 bldLvl="2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04800" y="762000"/>
            <a:ext cx="8229600" cy="4876800"/>
          </a:xfrm>
        </p:spPr>
        <p:txBody>
          <a:bodyPr>
            <a:normAutofit/>
          </a:bodyPr>
          <a:lstStyle/>
          <a:p>
            <a:r>
              <a:rPr lang="en-US" sz="2800" dirty="0"/>
              <a:t>You can modify a worksheet to make it easier to </a:t>
            </a:r>
            <a:r>
              <a:rPr lang="en-US" sz="2800" dirty="0" smtClean="0"/>
              <a:t>read </a:t>
            </a:r>
            <a:r>
              <a:rPr lang="en-US" sz="2800" dirty="0"/>
              <a:t>and include more data. To do this, you will </a:t>
            </a:r>
            <a:r>
              <a:rPr lang="en-US" sz="2800" dirty="0" smtClean="0"/>
              <a:t>need to</a:t>
            </a:r>
            <a:endParaRPr lang="en-US" sz="2800" dirty="0"/>
          </a:p>
          <a:p>
            <a:pPr lvl="1"/>
            <a:r>
              <a:rPr lang="en-US" sz="2400" dirty="0" smtClean="0"/>
              <a:t>Selecting Columns and Rows</a:t>
            </a:r>
          </a:p>
          <a:p>
            <a:pPr lvl="1"/>
            <a:r>
              <a:rPr lang="en-US" sz="2400" dirty="0" smtClean="0"/>
              <a:t>Changing Column Widths and Row Heights</a:t>
            </a:r>
          </a:p>
          <a:p>
            <a:pPr lvl="1"/>
            <a:r>
              <a:rPr lang="en-US" sz="2400" dirty="0" smtClean="0"/>
              <a:t>Inserting a Column or Row</a:t>
            </a:r>
          </a:p>
          <a:p>
            <a:pPr lvl="1"/>
            <a:r>
              <a:rPr lang="en-US" sz="2400" dirty="0" smtClean="0"/>
              <a:t>Clearing and Deleting a Row or Column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CMPTR Chapter 13: Creating a Workbook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effectLst/>
        </p:spPr>
        <p:txBody>
          <a:bodyPr/>
          <a:lstStyle/>
          <a:p>
            <a:fld id="{41E0D066-9582-49E0-9F2C-9CED6AA2A396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28600" y="1524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Working with Columns and Rows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 bldLvl="2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04800" y="685800"/>
            <a:ext cx="8229600" cy="4876800"/>
          </a:xfrm>
        </p:spPr>
        <p:txBody>
          <a:bodyPr>
            <a:noAutofit/>
          </a:bodyPr>
          <a:lstStyle/>
          <a:p>
            <a:r>
              <a:rPr lang="en-US" sz="2800" dirty="0" smtClean="0"/>
              <a:t>To select an entire column, you click its column heading.</a:t>
            </a:r>
          </a:p>
          <a:p>
            <a:r>
              <a:rPr lang="en-US" sz="2800" dirty="0" smtClean="0"/>
              <a:t>To select an entire row, you click its row heading.</a:t>
            </a:r>
          </a:p>
          <a:p>
            <a:r>
              <a:rPr lang="en-US" sz="2800" dirty="0" smtClean="0"/>
              <a:t>You can drag across multiple column headings or row headings to select adjacent columns or rows.</a:t>
            </a:r>
          </a:p>
          <a:p>
            <a:r>
              <a:rPr lang="en-US" sz="2800" dirty="0"/>
              <a:t>To select nonadjacent columns or rows, you press the Ctrl key as you click column or row headings.</a:t>
            </a:r>
          </a:p>
          <a:p>
            <a:r>
              <a:rPr lang="en-US" sz="2800" dirty="0" smtClean="0"/>
              <a:t>You can select all the columns and rows in a worksheet by clicking the Select All button in the upper-left corner of the worksheet.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28600" y="1524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Selecting Columns and Rows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04800" y="685800"/>
            <a:ext cx="8229600" cy="44196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The default sizes of the columns and rows in a </a:t>
            </a:r>
            <a:r>
              <a:rPr lang="en-US" dirty="0" smtClean="0"/>
              <a:t>worksheet </a:t>
            </a:r>
            <a:r>
              <a:rPr lang="en-US" dirty="0"/>
              <a:t>might not always accommodate the information </a:t>
            </a:r>
            <a:r>
              <a:rPr lang="en-US" dirty="0" smtClean="0"/>
              <a:t>you </a:t>
            </a:r>
            <a:r>
              <a:rPr lang="en-US" dirty="0"/>
              <a:t>need to enter</a:t>
            </a:r>
          </a:p>
          <a:p>
            <a:r>
              <a:rPr lang="en-US" dirty="0" smtClean="0"/>
              <a:t>Excel displays only as much text as fits into the cell, cutting off, or </a:t>
            </a:r>
            <a:r>
              <a:rPr lang="en-US" b="1" dirty="0" smtClean="0"/>
              <a:t>truncating</a:t>
            </a:r>
            <a:r>
              <a:rPr lang="en-US" dirty="0" smtClean="0"/>
              <a:t>, the rest of the text entry.</a:t>
            </a:r>
          </a:p>
          <a:p>
            <a:r>
              <a:rPr lang="en-US" dirty="0"/>
              <a:t>If the default column width is too narrow, you can </a:t>
            </a:r>
            <a:r>
              <a:rPr lang="en-US" dirty="0" smtClean="0"/>
              <a:t>widen </a:t>
            </a:r>
            <a:r>
              <a:rPr lang="en-US" dirty="0"/>
              <a:t>it by dragging the column border. </a:t>
            </a:r>
            <a:endParaRPr lang="en-US" dirty="0" smtClean="0"/>
          </a:p>
          <a:p>
            <a:pPr lvl="1"/>
            <a:r>
              <a:rPr lang="en-US" sz="2200" dirty="0"/>
              <a:t>Move the pointer over the right border until you see the double headed arrow.</a:t>
            </a:r>
          </a:p>
          <a:p>
            <a:r>
              <a:rPr lang="en-US" dirty="0" smtClean="0"/>
              <a:t>When </a:t>
            </a:r>
            <a:r>
              <a:rPr lang="en-US" dirty="0"/>
              <a:t>you </a:t>
            </a:r>
            <a:r>
              <a:rPr lang="en-US" dirty="0" smtClean="0"/>
              <a:t>drag </a:t>
            </a:r>
            <a:r>
              <a:rPr lang="en-US" dirty="0"/>
              <a:t>the column border, a ScreenTip appears </a:t>
            </a:r>
            <a:r>
              <a:rPr lang="en-US" dirty="0" smtClean="0"/>
              <a:t>identifying </a:t>
            </a:r>
            <a:r>
              <a:rPr lang="en-US" dirty="0"/>
              <a:t>the width of the column in characters, followed </a:t>
            </a:r>
            <a:r>
              <a:rPr lang="en-US" dirty="0" smtClean="0"/>
              <a:t>in parentheses </a:t>
            </a:r>
            <a:r>
              <a:rPr lang="en-US" dirty="0"/>
              <a:t>by the width of the column in pixels</a:t>
            </a:r>
            <a:r>
              <a:rPr lang="en-US" dirty="0" smtClean="0"/>
              <a:t>.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28600" y="1524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Changing Column Widths and Row Heights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5257426"/>
            <a:ext cx="3890808" cy="9048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2" descr="http://www.mistercarlson.com/INFOTECH/EXCEL/E02_files/fig2-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5029200"/>
            <a:ext cx="2209800" cy="1571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04800" y="685800"/>
            <a:ext cx="8229600" cy="3048000"/>
          </a:xfrm>
        </p:spPr>
        <p:txBody>
          <a:bodyPr>
            <a:normAutofit/>
          </a:bodyPr>
          <a:lstStyle/>
          <a:p>
            <a:r>
              <a:rPr lang="en-US" b="1" dirty="0" err="1" smtClean="0"/>
              <a:t>AutoFitting</a:t>
            </a:r>
            <a:r>
              <a:rPr lang="en-US" b="1" dirty="0" smtClean="0"/>
              <a:t> </a:t>
            </a:r>
            <a:r>
              <a:rPr lang="en-US" dirty="0" smtClean="0"/>
              <a:t>eliminates any empty space by matching the column to the width of its longest cell entry.</a:t>
            </a:r>
          </a:p>
          <a:p>
            <a:r>
              <a:rPr lang="en-US" dirty="0" smtClean="0"/>
              <a:t>The </a:t>
            </a:r>
            <a:r>
              <a:rPr lang="en-US" dirty="0"/>
              <a:t>simplest way to AutoFit a column </a:t>
            </a:r>
            <a:r>
              <a:rPr lang="en-US" dirty="0" smtClean="0"/>
              <a:t>is </a:t>
            </a:r>
          </a:p>
          <a:p>
            <a:pPr lvl="1"/>
            <a:r>
              <a:rPr lang="en-US" dirty="0" smtClean="0"/>
              <a:t>Move the pointer over the right border</a:t>
            </a:r>
            <a:r>
              <a:rPr lang="en-US" dirty="0"/>
              <a:t> </a:t>
            </a:r>
            <a:r>
              <a:rPr lang="en-US" dirty="0" smtClean="0"/>
              <a:t>until you see the double headed arrow.</a:t>
            </a:r>
          </a:p>
          <a:p>
            <a:pPr lvl="1"/>
            <a:r>
              <a:rPr lang="en-US" dirty="0" smtClean="0"/>
              <a:t>Double click when you see the double headed arrow appear.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28600" y="1524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Changing Column Widths and Row Heights</a:t>
            </a:r>
          </a:p>
        </p:txBody>
      </p:sp>
      <p:pic>
        <p:nvPicPr>
          <p:cNvPr id="3074" name="Picture 2" descr="http://www.mistercarlson.com/INFOTECH/EXCEL/E02_files/fig2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4581" y="3810000"/>
            <a:ext cx="2895600" cy="2059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1402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Learning Objectives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04800" y="762000"/>
            <a:ext cx="8229600" cy="4876800"/>
          </a:xfrm>
        </p:spPr>
        <p:txBody>
          <a:bodyPr/>
          <a:lstStyle/>
          <a:p>
            <a:r>
              <a:rPr lang="en-US" dirty="0" smtClean="0"/>
              <a:t>Understand spreadsheets and Excel</a:t>
            </a:r>
          </a:p>
          <a:p>
            <a:r>
              <a:rPr lang="en-US" dirty="0" smtClean="0"/>
              <a:t>Enter data in cells</a:t>
            </a:r>
          </a:p>
          <a:p>
            <a:r>
              <a:rPr lang="en-US" dirty="0" smtClean="0"/>
              <a:t>Edit cell content</a:t>
            </a:r>
          </a:p>
          <a:p>
            <a:r>
              <a:rPr lang="en-US" dirty="0" smtClean="0"/>
              <a:t>Work with columns and </a:t>
            </a:r>
            <a:r>
              <a:rPr lang="en-US" dirty="0" smtClean="0"/>
              <a:t>rows</a:t>
            </a:r>
          </a:p>
          <a:p>
            <a:r>
              <a:rPr lang="en-US" dirty="0"/>
              <a:t>Work with cells and ranges</a:t>
            </a:r>
          </a:p>
          <a:p>
            <a:r>
              <a:rPr lang="en-US" dirty="0"/>
              <a:t>Work with formulas and functions</a:t>
            </a:r>
          </a:p>
          <a:p>
            <a:r>
              <a:rPr lang="en-US" dirty="0"/>
              <a:t>Preview and print a workbook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0D066-9582-49E0-9F2C-9CED6AA2A39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28600" y="685800"/>
            <a:ext cx="8229600" cy="5943600"/>
          </a:xfrm>
        </p:spPr>
        <p:txBody>
          <a:bodyPr/>
          <a:lstStyle/>
          <a:p>
            <a:r>
              <a:rPr lang="en-US" sz="2800" dirty="0" smtClean="0"/>
              <a:t>When you insert a new column, the existing columns shift to the </a:t>
            </a:r>
            <a:r>
              <a:rPr lang="en-US" sz="2800" b="1" dirty="0" smtClean="0"/>
              <a:t>right</a:t>
            </a:r>
            <a:r>
              <a:rPr lang="en-US" sz="2800" dirty="0" smtClean="0"/>
              <a:t> and the new column has the same width as the column directly to its left.</a:t>
            </a:r>
          </a:p>
          <a:p>
            <a:r>
              <a:rPr lang="en-US" sz="2800" dirty="0" smtClean="0"/>
              <a:t>When you insert a new row, the existing rows shift </a:t>
            </a:r>
            <a:r>
              <a:rPr lang="en-US" sz="2800" b="1" dirty="0" smtClean="0"/>
              <a:t>down</a:t>
            </a:r>
            <a:r>
              <a:rPr lang="en-US" sz="2800" dirty="0" smtClean="0"/>
              <a:t> and the new row has the same height as the row above it.</a:t>
            </a:r>
          </a:p>
          <a:p>
            <a:r>
              <a:rPr lang="en-US" sz="2800" dirty="0" smtClean="0"/>
              <a:t>To insert a new row or column;</a:t>
            </a:r>
          </a:p>
          <a:p>
            <a:pPr lvl="1"/>
            <a:r>
              <a:rPr lang="en-US" sz="2400" dirty="0" smtClean="0"/>
              <a:t>Select the row or column</a:t>
            </a:r>
          </a:p>
          <a:p>
            <a:pPr lvl="1"/>
            <a:r>
              <a:rPr lang="en-US" sz="2400" dirty="0" smtClean="0"/>
              <a:t>Right click on the row or column</a:t>
            </a:r>
          </a:p>
          <a:p>
            <a:pPr lvl="1"/>
            <a:r>
              <a:rPr lang="en-US" sz="2400" dirty="0" smtClean="0"/>
              <a:t>From the list that appears select Insert.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28600" y="1524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Inserting a Column or Row</a:t>
            </a: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3493477"/>
            <a:ext cx="2438400" cy="2907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Rounded Rectangle 10"/>
          <p:cNvSpPr/>
          <p:nvPr/>
        </p:nvSpPr>
        <p:spPr>
          <a:xfrm>
            <a:off x="7467600" y="4731727"/>
            <a:ext cx="1042987" cy="3048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 bldLvl="2"/>
      <p:bldP spid="1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304800" y="685800"/>
            <a:ext cx="8382000" cy="4800600"/>
          </a:xfrm>
        </p:spPr>
        <p:txBody>
          <a:bodyPr/>
          <a:lstStyle/>
          <a:p>
            <a:r>
              <a:rPr lang="en-US" dirty="0"/>
              <a:t> You can remove data in </a:t>
            </a:r>
            <a:r>
              <a:rPr lang="en-US" dirty="0" smtClean="0"/>
              <a:t>two </a:t>
            </a:r>
            <a:r>
              <a:rPr lang="en-US" dirty="0"/>
              <a:t>ways</a:t>
            </a:r>
            <a:r>
              <a:rPr lang="en-US" dirty="0" smtClean="0"/>
              <a:t>:</a:t>
            </a:r>
            <a:endParaRPr lang="en-US" dirty="0"/>
          </a:p>
          <a:p>
            <a:pPr lvl="1"/>
            <a:r>
              <a:rPr lang="en-US" dirty="0" smtClean="0"/>
              <a:t>Clearing—Removes </a:t>
            </a:r>
            <a:r>
              <a:rPr lang="en-US" dirty="0"/>
              <a:t>data from a worksheet but </a:t>
            </a:r>
            <a:r>
              <a:rPr lang="en-US" dirty="0" smtClean="0"/>
              <a:t>leaves </a:t>
            </a:r>
            <a:r>
              <a:rPr lang="en-US" dirty="0"/>
              <a:t>the blank cells</a:t>
            </a:r>
          </a:p>
          <a:p>
            <a:pPr lvl="1"/>
            <a:r>
              <a:rPr lang="en-US" dirty="0" smtClean="0"/>
              <a:t>Deleting—Removes </a:t>
            </a:r>
            <a:r>
              <a:rPr lang="en-US" dirty="0"/>
              <a:t>both the data and the cells </a:t>
            </a:r>
            <a:r>
              <a:rPr lang="en-US" dirty="0" smtClean="0"/>
              <a:t>from </a:t>
            </a:r>
            <a:r>
              <a:rPr lang="en-US" dirty="0"/>
              <a:t>the </a:t>
            </a:r>
            <a:r>
              <a:rPr lang="en-US" dirty="0" smtClean="0"/>
              <a:t>worksheet</a:t>
            </a:r>
          </a:p>
          <a:p>
            <a:r>
              <a:rPr lang="en-US" dirty="0" smtClean="0"/>
              <a:t>Pressing the Del key removes the contents from the cell but does not remove the cell from the worksheet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28600" y="1524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Clearing and Deleting a Row or Column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 bldLvl="2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304800" y="685800"/>
            <a:ext cx="8382000" cy="4800600"/>
          </a:xfrm>
        </p:spPr>
        <p:txBody>
          <a:bodyPr/>
          <a:lstStyle/>
          <a:p>
            <a:r>
              <a:rPr lang="en-US" dirty="0" smtClean="0"/>
              <a:t>When you delete a column, the columns to the right shift left to fill the vacated space.</a:t>
            </a:r>
          </a:p>
          <a:p>
            <a:r>
              <a:rPr lang="en-US" dirty="0" smtClean="0"/>
              <a:t>Similarly, the rows below a deleted row shift up to fill the vacated space.</a:t>
            </a:r>
          </a:p>
          <a:p>
            <a:r>
              <a:rPr lang="en-US" dirty="0" smtClean="0"/>
              <a:t>Deleting a column or row has the opposite effect from inserting a column or row.</a:t>
            </a:r>
          </a:p>
          <a:p>
            <a:r>
              <a:rPr lang="en-US" dirty="0"/>
              <a:t>To </a:t>
            </a:r>
            <a:r>
              <a:rPr lang="en-US" dirty="0" smtClean="0"/>
              <a:t>delete a </a:t>
            </a:r>
            <a:r>
              <a:rPr lang="en-US" dirty="0"/>
              <a:t>new row or column;</a:t>
            </a:r>
          </a:p>
          <a:p>
            <a:pPr lvl="1"/>
            <a:r>
              <a:rPr lang="en-US" dirty="0"/>
              <a:t>Select the row or column</a:t>
            </a:r>
          </a:p>
          <a:p>
            <a:pPr lvl="1"/>
            <a:r>
              <a:rPr lang="en-US" dirty="0"/>
              <a:t>Right click on the row or column</a:t>
            </a:r>
          </a:p>
          <a:p>
            <a:pPr lvl="1"/>
            <a:r>
              <a:rPr lang="en-US" dirty="0"/>
              <a:t>From the list that appears select Insert</a:t>
            </a:r>
            <a:endParaRPr lang="en-US" dirty="0" smtClean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28600" y="1524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Clearing and Deleting a Row or Column</a:t>
            </a: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3493477"/>
            <a:ext cx="2438400" cy="2907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ounded Rectangle 9"/>
          <p:cNvSpPr/>
          <p:nvPr/>
        </p:nvSpPr>
        <p:spPr>
          <a:xfrm>
            <a:off x="7467600" y="4953000"/>
            <a:ext cx="1042987" cy="3048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073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 bldLvl="2"/>
      <p:bldP spid="1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304800" y="762000"/>
            <a:ext cx="8229600" cy="4876800"/>
          </a:xfrm>
        </p:spPr>
        <p:txBody>
          <a:bodyPr/>
          <a:lstStyle/>
          <a:p>
            <a:r>
              <a:rPr lang="en-US" dirty="0" smtClean="0"/>
              <a:t>Topics Covered:</a:t>
            </a:r>
          </a:p>
          <a:p>
            <a:pPr lvl="1"/>
            <a:r>
              <a:rPr lang="en-US" dirty="0" smtClean="0"/>
              <a:t>Selecting a Range</a:t>
            </a:r>
          </a:p>
          <a:p>
            <a:pPr lvl="1"/>
            <a:r>
              <a:rPr lang="en-US" dirty="0" smtClean="0"/>
              <a:t>Moving and Copying a Range</a:t>
            </a:r>
          </a:p>
          <a:p>
            <a:pPr lvl="1"/>
            <a:r>
              <a:rPr lang="en-US" dirty="0" smtClean="0"/>
              <a:t>Inserting and Deleting a Range</a:t>
            </a:r>
          </a:p>
          <a:p>
            <a:pPr lvl="1"/>
            <a:r>
              <a:rPr lang="en-US" dirty="0" smtClean="0"/>
              <a:t>Wrapping Text Within a Cell</a:t>
            </a:r>
            <a:endParaRPr lang="en-US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28600" y="1524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Working with Cells and Ranges</a:t>
            </a:r>
          </a:p>
        </p:txBody>
      </p:sp>
    </p:spTree>
    <p:extLst>
      <p:ext uri="{BB962C8B-B14F-4D97-AF65-F5344CB8AC3E}">
        <p14:creationId xmlns:p14="http://schemas.microsoft.com/office/powerpoint/2010/main" val="3945475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304800" y="762000"/>
            <a:ext cx="8229600" cy="4876800"/>
          </a:xfrm>
        </p:spPr>
        <p:txBody>
          <a:bodyPr/>
          <a:lstStyle/>
          <a:p>
            <a:r>
              <a:rPr lang="en-US" dirty="0"/>
              <a:t>A group of cells is called a cell range or range. </a:t>
            </a:r>
          </a:p>
          <a:p>
            <a:r>
              <a:rPr lang="en-US" dirty="0"/>
              <a:t>Ranges can be either adjacent or nonadjacent. </a:t>
            </a:r>
            <a:endParaRPr lang="en-US" dirty="0" smtClean="0"/>
          </a:p>
          <a:p>
            <a:r>
              <a:rPr lang="en-US" dirty="0" smtClean="0"/>
              <a:t>An adjacent </a:t>
            </a:r>
            <a:r>
              <a:rPr lang="en-US" dirty="0"/>
              <a:t>range is a single rectangular block of cells. 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/>
              <a:t>nonadjacent range consists </a:t>
            </a:r>
            <a:r>
              <a:rPr lang="en-US" dirty="0" smtClean="0"/>
              <a:t>of </a:t>
            </a:r>
            <a:r>
              <a:rPr lang="en-US" dirty="0"/>
              <a:t>two or more distinct adjacent ranges.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28600" y="1524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Working with Cells and Ranges</a:t>
            </a:r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450125"/>
            <a:ext cx="3762375" cy="2219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364399"/>
            <a:ext cx="3733800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8135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304800" y="685800"/>
            <a:ext cx="8229600" cy="5943600"/>
          </a:xfrm>
        </p:spPr>
        <p:txBody>
          <a:bodyPr/>
          <a:lstStyle/>
          <a:p>
            <a:r>
              <a:rPr lang="en-US" sz="2800" dirty="0" smtClean="0"/>
              <a:t>You select adjacent and nonadjacent ranges of cells with the pointer, just as you selected individual cells.</a:t>
            </a:r>
          </a:p>
          <a:p>
            <a:r>
              <a:rPr lang="en-US" sz="2800" dirty="0" smtClean="0"/>
              <a:t>To select adjacent cell ranges </a:t>
            </a:r>
          </a:p>
          <a:p>
            <a:pPr lvl="1"/>
            <a:r>
              <a:rPr lang="en-US" sz="2400" dirty="0" smtClean="0"/>
              <a:t>Select the first cell in the range </a:t>
            </a:r>
          </a:p>
          <a:p>
            <a:pPr lvl="1"/>
            <a:r>
              <a:rPr lang="en-US" sz="2400" dirty="0" smtClean="0"/>
              <a:t>Hold down the left mouse button </a:t>
            </a:r>
          </a:p>
          <a:p>
            <a:pPr lvl="1"/>
            <a:r>
              <a:rPr lang="en-US" sz="2400" dirty="0" smtClean="0"/>
              <a:t>Drag the pointer to the last cell in the range</a:t>
            </a:r>
          </a:p>
          <a:p>
            <a:r>
              <a:rPr lang="en-US" sz="2800" dirty="0"/>
              <a:t>To select adjacent cell </a:t>
            </a:r>
            <a:r>
              <a:rPr lang="en-US" sz="2800" dirty="0" smtClean="0"/>
              <a:t>ranges</a:t>
            </a:r>
          </a:p>
          <a:p>
            <a:pPr lvl="1"/>
            <a:r>
              <a:rPr lang="en-US" sz="2400" dirty="0" smtClean="0"/>
              <a:t>Select </a:t>
            </a:r>
            <a:r>
              <a:rPr lang="en-US" sz="2400" dirty="0"/>
              <a:t>the first cell in the </a:t>
            </a:r>
            <a:r>
              <a:rPr lang="en-US" sz="2400" dirty="0" smtClean="0"/>
              <a:t>first range </a:t>
            </a:r>
            <a:endParaRPr lang="en-US" sz="2400" dirty="0"/>
          </a:p>
          <a:p>
            <a:pPr lvl="1"/>
            <a:r>
              <a:rPr lang="en-US" sz="2400" dirty="0"/>
              <a:t>Hold down the left mouse button </a:t>
            </a:r>
          </a:p>
          <a:p>
            <a:pPr lvl="1"/>
            <a:r>
              <a:rPr lang="en-US" sz="2400" dirty="0"/>
              <a:t>Drag the pointer to the last cell in the </a:t>
            </a:r>
            <a:r>
              <a:rPr lang="en-US" sz="2400" dirty="0" smtClean="0"/>
              <a:t>first range</a:t>
            </a:r>
          </a:p>
          <a:p>
            <a:pPr lvl="1"/>
            <a:r>
              <a:rPr lang="en-US" sz="2400" dirty="0" smtClean="0"/>
              <a:t>Click on the Ctrl Key and repeat the above procedure for the other nonadjacent ranges. </a:t>
            </a:r>
            <a:endParaRPr lang="en-US" sz="2400" dirty="0"/>
          </a:p>
          <a:p>
            <a:endParaRPr lang="en-US" sz="2800" dirty="0" smtClean="0"/>
          </a:p>
          <a:p>
            <a:pPr lvl="1"/>
            <a:endParaRPr lang="en-US" sz="2400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28600" y="1524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Selecting a Range</a:t>
            </a:r>
          </a:p>
        </p:txBody>
      </p:sp>
    </p:spTree>
    <p:extLst>
      <p:ext uri="{BB962C8B-B14F-4D97-AF65-F5344CB8AC3E}">
        <p14:creationId xmlns:p14="http://schemas.microsoft.com/office/powerpoint/2010/main" val="1146615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 bldLvl="2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304800" y="685800"/>
            <a:ext cx="8229600" cy="5715000"/>
          </a:xfrm>
        </p:spPr>
        <p:txBody>
          <a:bodyPr/>
          <a:lstStyle/>
          <a:p>
            <a:r>
              <a:rPr lang="en-US" dirty="0" smtClean="0"/>
              <a:t>Methods for moving and copying a range:</a:t>
            </a:r>
          </a:p>
          <a:p>
            <a:pPr lvl="1"/>
            <a:r>
              <a:rPr lang="en-US" dirty="0" smtClean="0"/>
              <a:t>Drag and drop</a:t>
            </a:r>
          </a:p>
          <a:p>
            <a:pPr lvl="1"/>
            <a:r>
              <a:rPr lang="en-US" dirty="0"/>
              <a:t>Some people </a:t>
            </a:r>
            <a:r>
              <a:rPr lang="en-US" dirty="0" smtClean="0"/>
              <a:t>find </a:t>
            </a:r>
            <a:r>
              <a:rPr lang="en-US" dirty="0"/>
              <a:t>drag and drop a </a:t>
            </a:r>
            <a:r>
              <a:rPr lang="en-US" dirty="0" smtClean="0"/>
              <a:t>difficult </a:t>
            </a:r>
            <a:r>
              <a:rPr lang="en-US" dirty="0"/>
              <a:t>and </a:t>
            </a:r>
            <a:r>
              <a:rPr lang="en-US" dirty="0" smtClean="0"/>
              <a:t>awkward </a:t>
            </a:r>
            <a:r>
              <a:rPr lang="en-US" dirty="0"/>
              <a:t>way to move or copy a selection, particularly </a:t>
            </a:r>
            <a:r>
              <a:rPr lang="en-US" dirty="0" smtClean="0"/>
              <a:t>if </a:t>
            </a:r>
            <a:r>
              <a:rPr lang="en-US" dirty="0"/>
              <a:t>the worksheet is large and complex. In those </a:t>
            </a:r>
            <a:r>
              <a:rPr lang="en-US" dirty="0" smtClean="0"/>
              <a:t>situations</a:t>
            </a:r>
            <a:r>
              <a:rPr lang="en-US" dirty="0"/>
              <a:t>, it is often more </a:t>
            </a:r>
            <a:r>
              <a:rPr lang="en-US" dirty="0" smtClean="0"/>
              <a:t>efficient </a:t>
            </a:r>
            <a:r>
              <a:rPr lang="en-US" dirty="0"/>
              <a:t>to cut and paste the cell </a:t>
            </a:r>
            <a:r>
              <a:rPr lang="en-US" dirty="0" smtClean="0"/>
              <a:t>contents </a:t>
            </a:r>
            <a:r>
              <a:rPr lang="en-US" dirty="0"/>
              <a:t>or to copy and paste them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Cut and paste (to move)</a:t>
            </a:r>
          </a:p>
          <a:p>
            <a:pPr lvl="1"/>
            <a:r>
              <a:rPr lang="en-US" dirty="0" smtClean="0"/>
              <a:t>Copy and Paste (to copy)</a:t>
            </a:r>
          </a:p>
          <a:p>
            <a:pPr lvl="1"/>
            <a:r>
              <a:rPr lang="en-US" dirty="0"/>
              <a:t>When you cut or copy a range, the selected cells </a:t>
            </a:r>
            <a:r>
              <a:rPr lang="en-US" dirty="0" smtClean="0"/>
              <a:t>are surrounded </a:t>
            </a:r>
            <a:r>
              <a:rPr lang="en-US" dirty="0"/>
              <a:t>by a blinking border, indicating that the </a:t>
            </a:r>
            <a:r>
              <a:rPr lang="en-US" dirty="0" smtClean="0"/>
              <a:t>selection </a:t>
            </a:r>
            <a:r>
              <a:rPr lang="en-US" dirty="0"/>
              <a:t>is stored on the Clipboard. The blinking border </a:t>
            </a:r>
            <a:r>
              <a:rPr lang="en-US" dirty="0" smtClean="0"/>
              <a:t>remains </a:t>
            </a:r>
            <a:r>
              <a:rPr lang="en-US" dirty="0"/>
              <a:t>until you paste the range or start entering data </a:t>
            </a:r>
            <a:r>
              <a:rPr lang="en-US" dirty="0" smtClean="0"/>
              <a:t>in </a:t>
            </a:r>
            <a:r>
              <a:rPr lang="en-US" dirty="0"/>
              <a:t>another cell.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28600" y="1524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Moving and Copying a Range</a:t>
            </a:r>
          </a:p>
        </p:txBody>
      </p:sp>
    </p:spTree>
    <p:extLst>
      <p:ext uri="{BB962C8B-B14F-4D97-AF65-F5344CB8AC3E}">
        <p14:creationId xmlns:p14="http://schemas.microsoft.com/office/powerpoint/2010/main" val="2512108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304800" y="685800"/>
            <a:ext cx="8229600" cy="4876800"/>
          </a:xfrm>
        </p:spPr>
        <p:txBody>
          <a:bodyPr/>
          <a:lstStyle/>
          <a:p>
            <a:r>
              <a:rPr lang="en-US" dirty="0" smtClean="0"/>
              <a:t>Another use of selecting a range is to insert or delete cells within the worksheet. </a:t>
            </a:r>
          </a:p>
          <a:p>
            <a:r>
              <a:rPr lang="en-US" dirty="0" smtClean="0"/>
              <a:t>To insert or delete a range of cells do the following</a:t>
            </a:r>
          </a:p>
          <a:p>
            <a:pPr lvl="1"/>
            <a:r>
              <a:rPr lang="en-US" dirty="0" smtClean="0"/>
              <a:t>Select the range of cells.</a:t>
            </a:r>
          </a:p>
          <a:p>
            <a:pPr lvl="1"/>
            <a:r>
              <a:rPr lang="en-US" dirty="0" smtClean="0"/>
              <a:t>In Cell menu click on the arrow below Insert or delete</a:t>
            </a:r>
          </a:p>
          <a:p>
            <a:pPr lvl="1"/>
            <a:r>
              <a:rPr lang="en-US" dirty="0" smtClean="0"/>
              <a:t>From the list that appears select Insert cells</a:t>
            </a:r>
          </a:p>
          <a:p>
            <a:pPr lvl="1"/>
            <a:r>
              <a:rPr lang="en-US" dirty="0" smtClean="0"/>
              <a:t>The following dialog box appears</a:t>
            </a:r>
          </a:p>
          <a:p>
            <a:pPr lvl="1"/>
            <a:r>
              <a:rPr lang="en-US" dirty="0" smtClean="0"/>
              <a:t>Select the option you want to perform</a:t>
            </a:r>
          </a:p>
          <a:p>
            <a:pPr lvl="1"/>
            <a:endParaRPr lang="en-US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28600" y="1524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Inserting and Deleting a Range</a:t>
            </a: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3402" y="3279775"/>
            <a:ext cx="2755900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3402" y="3279775"/>
            <a:ext cx="2946400" cy="305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3810000"/>
            <a:ext cx="2514600" cy="2524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29092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 bldLvl="2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304800" y="762000"/>
            <a:ext cx="8229600" cy="2590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You can force text that extends beyond a cell’s border to fit within the cell. </a:t>
            </a:r>
          </a:p>
          <a:p>
            <a:r>
              <a:rPr lang="en-US" dirty="0" smtClean="0"/>
              <a:t>You do this by </a:t>
            </a:r>
          </a:p>
          <a:p>
            <a:pPr lvl="1"/>
            <a:r>
              <a:rPr lang="en-US" dirty="0" smtClean="0"/>
              <a:t>Selecting the cell in which the text to be wrapped appears</a:t>
            </a:r>
          </a:p>
          <a:p>
            <a:pPr lvl="1"/>
            <a:r>
              <a:rPr lang="en-US" dirty="0" smtClean="0"/>
              <a:t>Click </a:t>
            </a:r>
            <a:r>
              <a:rPr lang="en-US" dirty="0"/>
              <a:t>the Wrap Text button in </a:t>
            </a:r>
            <a:r>
              <a:rPr lang="en-US" dirty="0" smtClean="0"/>
              <a:t>the </a:t>
            </a:r>
            <a:r>
              <a:rPr lang="en-US" dirty="0"/>
              <a:t>Alignment group on the Home </a:t>
            </a:r>
            <a:r>
              <a:rPr lang="en-US" dirty="0" smtClean="0"/>
              <a:t>tab</a:t>
            </a:r>
          </a:p>
          <a:p>
            <a:r>
              <a:rPr lang="en-US" dirty="0" smtClean="0"/>
              <a:t>The text will wrap on as may lines as it takes depending on the cell width. </a:t>
            </a:r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28600" y="1524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Wrapping Text Within a Cell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429000"/>
            <a:ext cx="541972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426" y="5715000"/>
            <a:ext cx="33147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6" name="Group 5"/>
          <p:cNvGrpSpPr/>
          <p:nvPr/>
        </p:nvGrpSpPr>
        <p:grpSpPr>
          <a:xfrm>
            <a:off x="511426" y="4124325"/>
            <a:ext cx="3381375" cy="1390650"/>
            <a:chOff x="511426" y="4124325"/>
            <a:chExt cx="3381375" cy="1390650"/>
          </a:xfrm>
        </p:grpSpPr>
        <p:pic>
          <p:nvPicPr>
            <p:cNvPr id="8195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1426" y="4124325"/>
              <a:ext cx="3381375" cy="13906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3" name="Rounded Rectangle 12"/>
            <p:cNvSpPr/>
            <p:nvPr/>
          </p:nvSpPr>
          <p:spPr>
            <a:xfrm>
              <a:off x="2168776" y="4267200"/>
              <a:ext cx="1412624" cy="457200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93213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 bldLvl="2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304800" y="685800"/>
            <a:ext cx="8229600" cy="4876800"/>
          </a:xfrm>
        </p:spPr>
        <p:txBody>
          <a:bodyPr/>
          <a:lstStyle/>
          <a:p>
            <a:r>
              <a:rPr lang="en-US" dirty="0" smtClean="0"/>
              <a:t>Topics Covered:</a:t>
            </a:r>
          </a:p>
          <a:p>
            <a:pPr lvl="1"/>
            <a:r>
              <a:rPr lang="en-US" dirty="0" smtClean="0"/>
              <a:t>Entering a Formula</a:t>
            </a:r>
          </a:p>
          <a:p>
            <a:pPr lvl="1"/>
            <a:r>
              <a:rPr lang="en-US" dirty="0" smtClean="0"/>
              <a:t>Viewing Formula Results and Formulas</a:t>
            </a:r>
          </a:p>
          <a:p>
            <a:pPr lvl="1"/>
            <a:r>
              <a:rPr lang="en-US" dirty="0" smtClean="0"/>
              <a:t>Copying and Pasting Formulas</a:t>
            </a:r>
          </a:p>
          <a:p>
            <a:pPr lvl="1"/>
            <a:r>
              <a:rPr lang="en-US" dirty="0" smtClean="0"/>
              <a:t>Entering a Function</a:t>
            </a:r>
          </a:p>
          <a:p>
            <a:pPr lvl="1"/>
            <a:r>
              <a:rPr lang="en-US" dirty="0" smtClean="0"/>
              <a:t>Using AutoSum</a:t>
            </a:r>
          </a:p>
          <a:p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28600" y="1524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Entering Formulas and Functions</a:t>
            </a:r>
          </a:p>
        </p:txBody>
      </p:sp>
    </p:spTree>
    <p:extLst>
      <p:ext uri="{BB962C8B-B14F-4D97-AF65-F5344CB8AC3E}">
        <p14:creationId xmlns:p14="http://schemas.microsoft.com/office/powerpoint/2010/main" val="1176498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idx="1"/>
          </p:nvPr>
        </p:nvSpPr>
        <p:spPr>
          <a:xfrm>
            <a:off x="304800" y="838200"/>
            <a:ext cx="8229600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Topics Covered:</a:t>
            </a:r>
          </a:p>
          <a:p>
            <a:pPr lvl="1"/>
            <a:r>
              <a:rPr lang="en-US" dirty="0" smtClean="0"/>
              <a:t>Parts of the Excel Window</a:t>
            </a:r>
          </a:p>
          <a:p>
            <a:pPr lvl="1"/>
            <a:r>
              <a:rPr lang="en-US" dirty="0" smtClean="0"/>
              <a:t>Moving the Active Cell</a:t>
            </a:r>
          </a:p>
          <a:p>
            <a:pPr lvl="1"/>
            <a:r>
              <a:rPr lang="en-US" dirty="0" smtClean="0"/>
              <a:t>Switching Between Sheets</a:t>
            </a:r>
          </a:p>
          <a:p>
            <a:pPr lvl="1"/>
            <a:r>
              <a:rPr lang="en-US" dirty="0" smtClean="0"/>
              <a:t>Inserting and Deleting a Sheet</a:t>
            </a:r>
          </a:p>
          <a:p>
            <a:pPr lvl="1"/>
            <a:r>
              <a:rPr lang="en-US" dirty="0" smtClean="0"/>
              <a:t>Renaming a Sheet</a:t>
            </a:r>
          </a:p>
          <a:p>
            <a:pPr lvl="1"/>
            <a:r>
              <a:rPr lang="en-US" dirty="0" smtClean="0"/>
              <a:t>Moving and Copying a Sheet</a:t>
            </a:r>
          </a:p>
          <a:p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0D066-9582-49E0-9F2C-9CED6AA2A396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28600" y="1524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Understanding Spreadsheets and Excel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04800" y="685800"/>
            <a:ext cx="8229600" cy="5867400"/>
          </a:xfrm>
        </p:spPr>
        <p:txBody>
          <a:bodyPr/>
          <a:lstStyle/>
          <a:p>
            <a:r>
              <a:rPr lang="en-US" dirty="0" smtClean="0"/>
              <a:t>A </a:t>
            </a:r>
            <a:r>
              <a:rPr lang="en-US" b="1" dirty="0" smtClean="0"/>
              <a:t>formula </a:t>
            </a:r>
            <a:r>
              <a:rPr lang="en-US" dirty="0" smtClean="0"/>
              <a:t>is a mathematical expression that returns a value.</a:t>
            </a:r>
          </a:p>
          <a:p>
            <a:r>
              <a:rPr lang="en-US" dirty="0" smtClean="0"/>
              <a:t>Every </a:t>
            </a:r>
            <a:r>
              <a:rPr lang="en-US" dirty="0"/>
              <a:t>Excel formula begins with </a:t>
            </a:r>
            <a:r>
              <a:rPr lang="en-US" dirty="0" smtClean="0"/>
              <a:t>an </a:t>
            </a:r>
            <a:r>
              <a:rPr lang="en-US" dirty="0"/>
              <a:t>equal sign (=) </a:t>
            </a:r>
            <a:r>
              <a:rPr lang="en-US" dirty="0" smtClean="0"/>
              <a:t>followed by </a:t>
            </a:r>
            <a:r>
              <a:rPr lang="en-US" dirty="0"/>
              <a:t>an expression that </a:t>
            </a:r>
            <a:r>
              <a:rPr lang="en-US" dirty="0" smtClean="0"/>
              <a:t>describes </a:t>
            </a:r>
            <a:r>
              <a:rPr lang="en-US" dirty="0"/>
              <a:t>the operation to </a:t>
            </a:r>
            <a:r>
              <a:rPr lang="en-US" dirty="0" smtClean="0"/>
              <a:t>b</a:t>
            </a:r>
            <a:r>
              <a:rPr lang="en-US" dirty="0"/>
              <a:t>e done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</a:t>
            </a:r>
            <a:r>
              <a:rPr lang="en-US" dirty="0"/>
              <a:t>formula is written using </a:t>
            </a:r>
            <a:r>
              <a:rPr lang="en-US" b="1" dirty="0"/>
              <a:t>operators</a:t>
            </a:r>
            <a:r>
              <a:rPr lang="en-US" dirty="0"/>
              <a:t> that combine different values, returning a single value that is then displayed in the cell</a:t>
            </a:r>
            <a:r>
              <a:rPr lang="en-US" dirty="0" smtClean="0"/>
              <a:t>. Operators include</a:t>
            </a:r>
          </a:p>
          <a:p>
            <a:pPr lvl="1"/>
            <a:r>
              <a:rPr lang="en-US" dirty="0" smtClean="0"/>
              <a:t>Addition  		+</a:t>
            </a:r>
          </a:p>
          <a:p>
            <a:pPr lvl="1"/>
            <a:r>
              <a:rPr lang="en-US" dirty="0" smtClean="0"/>
              <a:t>Subtraction 		-</a:t>
            </a:r>
          </a:p>
          <a:p>
            <a:pPr lvl="1"/>
            <a:r>
              <a:rPr lang="en-US" dirty="0" smtClean="0"/>
              <a:t>Multiplication	*</a:t>
            </a:r>
          </a:p>
          <a:p>
            <a:pPr lvl="1"/>
            <a:r>
              <a:rPr lang="en-US" dirty="0" smtClean="0"/>
              <a:t>Division		/</a:t>
            </a:r>
          </a:p>
          <a:p>
            <a:pPr lvl="1"/>
            <a:r>
              <a:rPr lang="en-US" dirty="0" smtClean="0"/>
              <a:t>Exponentiation	^	</a:t>
            </a:r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28600" y="1524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Entering a Formula</a:t>
            </a:r>
          </a:p>
        </p:txBody>
      </p:sp>
    </p:spTree>
    <p:extLst>
      <p:ext uri="{BB962C8B-B14F-4D97-AF65-F5344CB8AC3E}">
        <p14:creationId xmlns:p14="http://schemas.microsoft.com/office/powerpoint/2010/main" val="3224369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685800"/>
            <a:ext cx="8229600" cy="4876800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b="1" dirty="0" smtClean="0"/>
              <a:t>order of precedence</a:t>
            </a:r>
            <a:r>
              <a:rPr lang="en-US" dirty="0" smtClean="0"/>
              <a:t> is a set of predefined rules to determine the sequence in which operators are applied in a calculation:</a:t>
            </a:r>
          </a:p>
          <a:p>
            <a:pPr lvl="1" indent="0">
              <a:buNone/>
            </a:pPr>
            <a:r>
              <a:rPr lang="en-US" dirty="0" smtClean="0"/>
              <a:t>First Exponentiation (^)</a:t>
            </a:r>
          </a:p>
          <a:p>
            <a:pPr lvl="1" indent="0">
              <a:buNone/>
            </a:pPr>
            <a:r>
              <a:rPr lang="en-US" dirty="0" smtClean="0"/>
              <a:t>Second Multiplication (*) and division (/)</a:t>
            </a:r>
          </a:p>
          <a:p>
            <a:pPr lvl="1" indent="0">
              <a:buNone/>
            </a:pPr>
            <a:r>
              <a:rPr lang="en-US" dirty="0" smtClean="0"/>
              <a:t>Third Addition (+) and subtraction (-)</a:t>
            </a:r>
          </a:p>
          <a:p>
            <a:pPr indent="0">
              <a:buNone/>
            </a:pPr>
            <a:r>
              <a:rPr lang="en-US" dirty="0"/>
              <a:t>To change the order of operations, you can enclose </a:t>
            </a:r>
            <a:r>
              <a:rPr lang="en-US" dirty="0" smtClean="0"/>
              <a:t>parts </a:t>
            </a:r>
            <a:r>
              <a:rPr lang="en-US" dirty="0"/>
              <a:t>of the formula within parentheses. Any </a:t>
            </a:r>
            <a:r>
              <a:rPr lang="en-US" dirty="0" smtClean="0"/>
              <a:t>expression </a:t>
            </a:r>
            <a:r>
              <a:rPr lang="en-US" dirty="0"/>
              <a:t>within a set of parentheses is calculated before the </a:t>
            </a:r>
            <a:r>
              <a:rPr lang="en-US" dirty="0" smtClean="0"/>
              <a:t>rest </a:t>
            </a:r>
            <a:r>
              <a:rPr lang="en-US" dirty="0"/>
              <a:t>of the formula.</a:t>
            </a:r>
            <a:endParaRPr lang="en-US" dirty="0" smtClean="0"/>
          </a:p>
          <a:p>
            <a:pPr marL="640080" indent="-457200">
              <a:buFont typeface="+mj-lt"/>
              <a:buAutoNum type="arabicPeriod"/>
            </a:pPr>
            <a:endParaRPr lang="en-US" dirty="0" smtClean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28600" y="1524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/>
              <a:t>Order </a:t>
            </a:r>
            <a:r>
              <a:rPr lang="en-US" b="1" dirty="0"/>
              <a:t>of </a:t>
            </a:r>
            <a:r>
              <a:rPr lang="en-US" b="1" dirty="0" smtClean="0"/>
              <a:t>Precedence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043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2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685800"/>
            <a:ext cx="8229600" cy="5867400"/>
          </a:xfrm>
        </p:spPr>
        <p:txBody>
          <a:bodyPr/>
          <a:lstStyle/>
          <a:p>
            <a:r>
              <a:rPr lang="en-US" dirty="0" smtClean="0"/>
              <a:t>Examples of order of precedence</a:t>
            </a:r>
          </a:p>
          <a:p>
            <a:pPr lvl="1"/>
            <a:r>
              <a:rPr lang="en-US" dirty="0" smtClean="0"/>
              <a:t>= 3+4*5		</a:t>
            </a:r>
          </a:p>
          <a:p>
            <a:pPr lvl="2"/>
            <a:r>
              <a:rPr lang="en-US" sz="2000" dirty="0" smtClean="0"/>
              <a:t>result 23   </a:t>
            </a:r>
          </a:p>
          <a:p>
            <a:pPr lvl="2"/>
            <a:r>
              <a:rPr lang="en-US" sz="2000" dirty="0" smtClean="0"/>
              <a:t>the 4 is multiplied by the 5 first equaling 20 then the 3 is added</a:t>
            </a:r>
          </a:p>
          <a:p>
            <a:pPr lvl="1"/>
            <a:r>
              <a:rPr lang="en-US" dirty="0" smtClean="0"/>
              <a:t>= (3+4)*5		</a:t>
            </a:r>
          </a:p>
          <a:p>
            <a:pPr lvl="2"/>
            <a:r>
              <a:rPr lang="en-US" sz="2000" dirty="0" smtClean="0"/>
              <a:t>result 35 </a:t>
            </a:r>
          </a:p>
          <a:p>
            <a:pPr lvl="2"/>
            <a:r>
              <a:rPr lang="en-US" sz="2000" dirty="0" smtClean="0"/>
              <a:t>the 3 is added to the 4 first equaling 7 and then multiplied by the 5</a:t>
            </a:r>
          </a:p>
          <a:p>
            <a:pPr lvl="1"/>
            <a:r>
              <a:rPr lang="en-US" sz="2200" dirty="0" smtClean="0"/>
              <a:t>50/10*5</a:t>
            </a:r>
          </a:p>
          <a:p>
            <a:pPr lvl="2"/>
            <a:r>
              <a:rPr lang="en-US" sz="2000" dirty="0" smtClean="0"/>
              <a:t>result </a:t>
            </a:r>
            <a:r>
              <a:rPr lang="en-US" dirty="0" smtClean="0"/>
              <a:t>  25</a:t>
            </a:r>
          </a:p>
          <a:p>
            <a:pPr lvl="2"/>
            <a:r>
              <a:rPr lang="en-US" dirty="0" smtClean="0"/>
              <a:t>50 is divided by 10 first equaling 5 and then multiplied by 5</a:t>
            </a:r>
          </a:p>
          <a:p>
            <a:pPr lvl="1"/>
            <a:r>
              <a:rPr lang="en-US" dirty="0" smtClean="0"/>
              <a:t>50/(10*5)</a:t>
            </a:r>
          </a:p>
          <a:p>
            <a:pPr lvl="2"/>
            <a:r>
              <a:rPr lang="en-US" sz="2000" dirty="0" smtClean="0"/>
              <a:t>result 1</a:t>
            </a:r>
          </a:p>
          <a:p>
            <a:pPr lvl="2"/>
            <a:r>
              <a:rPr lang="en-US" sz="2000" dirty="0" smtClean="0"/>
              <a:t>5 is multiplied by 10 first equaling 50 and then divided into 50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28600" y="1524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/>
              <a:t>Order </a:t>
            </a:r>
            <a:r>
              <a:rPr lang="en-US" b="1" dirty="0"/>
              <a:t>of </a:t>
            </a:r>
            <a:r>
              <a:rPr lang="en-US" b="1" dirty="0" smtClean="0"/>
              <a:t>Precedence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921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CMPTR Chapter 13: Creating a Workbook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effectLst/>
        </p:spPr>
        <p:txBody>
          <a:bodyPr/>
          <a:lstStyle/>
          <a:p>
            <a:fld id="{41E0D066-9582-49E0-9F2C-9CED6AA2A396}" type="slidenum">
              <a:rPr lang="en-US" smtClean="0"/>
              <a:pPr/>
              <a:t>33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2950" y="4191000"/>
            <a:ext cx="3905250" cy="222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228600" y="1524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Entering a Formula</a:t>
            </a:r>
          </a:p>
        </p:txBody>
      </p:sp>
      <p:sp>
        <p:nvSpPr>
          <p:cNvPr id="11" name="Content Placeholder 6"/>
          <p:cNvSpPr>
            <a:spLocks noGrp="1"/>
          </p:cNvSpPr>
          <p:nvPr>
            <p:ph idx="1"/>
          </p:nvPr>
        </p:nvSpPr>
        <p:spPr>
          <a:xfrm>
            <a:off x="304800" y="685800"/>
            <a:ext cx="8229600" cy="4876800"/>
          </a:xfrm>
        </p:spPr>
        <p:txBody>
          <a:bodyPr/>
          <a:lstStyle/>
          <a:p>
            <a:r>
              <a:rPr lang="en-US" dirty="0" smtClean="0"/>
              <a:t>In many cases we are not entering numbers but working with cells</a:t>
            </a:r>
          </a:p>
          <a:p>
            <a:r>
              <a:rPr lang="en-US" dirty="0" smtClean="0"/>
              <a:t>Start the process by entering the equals sign in the formula bar</a:t>
            </a:r>
          </a:p>
          <a:p>
            <a:r>
              <a:rPr lang="en-US" dirty="0" smtClean="0"/>
              <a:t>Enter the first cell reference by either typing it in or clicking on the cell. </a:t>
            </a:r>
          </a:p>
          <a:p>
            <a:r>
              <a:rPr lang="en-US" dirty="0" smtClean="0"/>
              <a:t>Next enter the operator.</a:t>
            </a:r>
          </a:p>
          <a:p>
            <a:r>
              <a:rPr lang="en-US" dirty="0"/>
              <a:t>Enter the </a:t>
            </a:r>
            <a:r>
              <a:rPr lang="en-US" dirty="0" smtClean="0"/>
              <a:t>second cell </a:t>
            </a:r>
            <a:r>
              <a:rPr lang="en-US" dirty="0"/>
              <a:t>reference by either typing it in or </a:t>
            </a:r>
            <a:r>
              <a:rPr lang="en-US" dirty="0" smtClean="0"/>
              <a:t>clicking </a:t>
            </a:r>
            <a:r>
              <a:rPr lang="en-US" dirty="0"/>
              <a:t>on the cell</a:t>
            </a:r>
            <a:r>
              <a:rPr lang="en-US" dirty="0" smtClean="0"/>
              <a:t>.</a:t>
            </a:r>
          </a:p>
          <a:p>
            <a:r>
              <a:rPr lang="en-US" dirty="0" smtClean="0"/>
              <a:t>Hit the Enter Key</a:t>
            </a:r>
          </a:p>
          <a:p>
            <a:endParaRPr lang="en-US" dirty="0" smtClean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210050"/>
            <a:ext cx="3886200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6287" y="4210050"/>
            <a:ext cx="3857625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5643" y="4161120"/>
            <a:ext cx="3886200" cy="227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71166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 bldLvl="2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304800" y="685800"/>
            <a:ext cx="8229600" cy="4876800"/>
          </a:xfrm>
        </p:spPr>
        <p:txBody>
          <a:bodyPr/>
          <a:lstStyle/>
          <a:p>
            <a:r>
              <a:rPr lang="en-US" dirty="0" smtClean="0"/>
              <a:t>After a formula has been entered into a cell, the cell displays the </a:t>
            </a:r>
            <a:r>
              <a:rPr lang="en-US" i="1" dirty="0" smtClean="0"/>
              <a:t>results </a:t>
            </a:r>
            <a:r>
              <a:rPr lang="en-US" dirty="0" smtClean="0"/>
              <a:t>of the formula and not the formula itself.</a:t>
            </a:r>
          </a:p>
          <a:p>
            <a:r>
              <a:rPr lang="en-US" dirty="0" smtClean="0"/>
              <a:t>You </a:t>
            </a:r>
            <a:r>
              <a:rPr lang="en-US" dirty="0"/>
              <a:t>can view the </a:t>
            </a:r>
            <a:r>
              <a:rPr lang="en-US" dirty="0" smtClean="0"/>
              <a:t>formula </a:t>
            </a:r>
            <a:r>
              <a:rPr lang="en-US" dirty="0"/>
              <a:t>by selecting the cell and </a:t>
            </a:r>
            <a:r>
              <a:rPr lang="en-US" dirty="0" smtClean="0"/>
              <a:t>reviewing </a:t>
            </a:r>
            <a:r>
              <a:rPr lang="en-US" dirty="0"/>
              <a:t>the expression </a:t>
            </a:r>
            <a:r>
              <a:rPr lang="en-US" dirty="0" smtClean="0"/>
              <a:t>in </a:t>
            </a:r>
            <a:r>
              <a:rPr lang="en-US" dirty="0"/>
              <a:t>the formula bar.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can also double-check that the </a:t>
            </a:r>
            <a:r>
              <a:rPr lang="en-US" dirty="0" smtClean="0"/>
              <a:t>formula </a:t>
            </a:r>
            <a:r>
              <a:rPr lang="en-US" dirty="0"/>
              <a:t>references the correct cell by looking at which </a:t>
            </a:r>
            <a:r>
              <a:rPr lang="en-US" dirty="0" smtClean="0"/>
              <a:t>cells </a:t>
            </a:r>
            <a:r>
              <a:rPr lang="en-US" dirty="0"/>
              <a:t>are color coded.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28600" y="1524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Viewing Formula Results and Formulas</a:t>
            </a:r>
          </a:p>
        </p:txBody>
      </p:sp>
    </p:spTree>
    <p:extLst>
      <p:ext uri="{BB962C8B-B14F-4D97-AF65-F5344CB8AC3E}">
        <p14:creationId xmlns:p14="http://schemas.microsoft.com/office/powerpoint/2010/main" val="1676493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304800" y="685800"/>
            <a:ext cx="8229600" cy="5867400"/>
          </a:xfrm>
        </p:spPr>
        <p:txBody>
          <a:bodyPr>
            <a:normAutofit/>
          </a:bodyPr>
          <a:lstStyle/>
          <a:p>
            <a:r>
              <a:rPr lang="en-US" sz="2800" dirty="0"/>
              <a:t>Creating Effective </a:t>
            </a:r>
            <a:r>
              <a:rPr lang="en-US" sz="2800" dirty="0" smtClean="0"/>
              <a:t>Formulas</a:t>
            </a:r>
          </a:p>
          <a:p>
            <a:pPr lvl="1"/>
            <a:r>
              <a:rPr lang="en-US" sz="2400" dirty="0" smtClean="0"/>
              <a:t>Keep </a:t>
            </a:r>
            <a:r>
              <a:rPr lang="en-US" sz="2400" dirty="0"/>
              <a:t>formulas simple</a:t>
            </a:r>
            <a:r>
              <a:rPr lang="en-US" sz="2400" dirty="0" smtClean="0"/>
              <a:t>.  </a:t>
            </a:r>
            <a:r>
              <a:rPr lang="en-US" sz="2400" dirty="0"/>
              <a:t>Use functions </a:t>
            </a:r>
            <a:r>
              <a:rPr lang="en-US" sz="2400" dirty="0" smtClean="0"/>
              <a:t>(explained in the nest section) in </a:t>
            </a:r>
            <a:r>
              <a:rPr lang="en-US" sz="2400" dirty="0"/>
              <a:t>place of long, complex formulas </a:t>
            </a:r>
            <a:r>
              <a:rPr lang="en-US" sz="2400" dirty="0" smtClean="0"/>
              <a:t>whenever </a:t>
            </a:r>
            <a:r>
              <a:rPr lang="en-US" sz="2400" dirty="0"/>
              <a:t>possible</a:t>
            </a:r>
            <a:r>
              <a:rPr lang="en-US" sz="2400" dirty="0" smtClean="0"/>
              <a:t>.</a:t>
            </a:r>
          </a:p>
          <a:p>
            <a:pPr lvl="1"/>
            <a:r>
              <a:rPr lang="en-US" sz="2400" dirty="0" smtClean="0"/>
              <a:t>Do </a:t>
            </a:r>
            <a:r>
              <a:rPr lang="en-US" sz="2400" dirty="0"/>
              <a:t>not place important data in formulas</a:t>
            </a:r>
            <a:r>
              <a:rPr lang="en-US" sz="2400" dirty="0" smtClean="0"/>
              <a:t>.  Instead place them in a separate cell.  An example would be a tax rate.</a:t>
            </a:r>
          </a:p>
          <a:p>
            <a:pPr lvl="1"/>
            <a:r>
              <a:rPr lang="en-US" sz="2400" dirty="0" smtClean="0"/>
              <a:t>Break </a:t>
            </a:r>
            <a:r>
              <a:rPr lang="en-US" sz="2400" dirty="0"/>
              <a:t>up formulas to show intermediate results</a:t>
            </a:r>
            <a:r>
              <a:rPr lang="en-US" sz="2400" dirty="0" smtClean="0"/>
              <a:t>.  </a:t>
            </a:r>
            <a:r>
              <a:rPr lang="en-US" sz="2400" dirty="0"/>
              <a:t>Complex calculations should be split so that the </a:t>
            </a:r>
            <a:r>
              <a:rPr lang="en-US" sz="2400" dirty="0" smtClean="0"/>
              <a:t>different </a:t>
            </a:r>
            <a:r>
              <a:rPr lang="en-US" sz="2400" dirty="0"/>
              <a:t>parts of the computation are easily </a:t>
            </a:r>
            <a:r>
              <a:rPr lang="en-US" sz="2400" dirty="0" smtClean="0"/>
              <a:t>distinguished </a:t>
            </a:r>
            <a:r>
              <a:rPr lang="en-US" sz="2400" dirty="0"/>
              <a:t>and understood</a:t>
            </a:r>
            <a:r>
              <a:rPr lang="en-US" sz="2400" dirty="0" smtClean="0"/>
              <a:t>. Use separate cells to breakup complex functions.</a:t>
            </a:r>
            <a:endParaRPr lang="en-US" sz="2400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28600" y="1524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Creating </a:t>
            </a:r>
            <a:r>
              <a:rPr lang="en-US" dirty="0"/>
              <a:t>Effective Formulas</a:t>
            </a:r>
          </a:p>
        </p:txBody>
      </p:sp>
    </p:spTree>
    <p:extLst>
      <p:ext uri="{BB962C8B-B14F-4D97-AF65-F5344CB8AC3E}">
        <p14:creationId xmlns:p14="http://schemas.microsoft.com/office/powerpoint/2010/main" val="372135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 bldLvl="2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304800" y="762000"/>
            <a:ext cx="8229600" cy="5562600"/>
          </a:xfrm>
        </p:spPr>
        <p:txBody>
          <a:bodyPr/>
          <a:lstStyle/>
          <a:p>
            <a:r>
              <a:rPr lang="en-US" sz="2800" dirty="0" smtClean="0"/>
              <a:t>Sometimes, you’ll need to repeat the same formula for several rows of data. Rather than retyping the formula, you can copy the formula, and then paste it into the remaining rows.</a:t>
            </a:r>
          </a:p>
          <a:p>
            <a:r>
              <a:rPr lang="en-US" sz="2800" dirty="0" smtClean="0"/>
              <a:t>There two ways to copy and paste formulas</a:t>
            </a:r>
          </a:p>
          <a:p>
            <a:pPr lvl="1"/>
            <a:r>
              <a:rPr lang="en-US" sz="2400" dirty="0" smtClean="0"/>
              <a:t>You can select the cell and perform the copy command and then select the cell where the formula is to go and perform the paste command</a:t>
            </a:r>
          </a:p>
          <a:p>
            <a:pPr lvl="1"/>
            <a:r>
              <a:rPr lang="en-US" sz="2400" dirty="0" smtClean="0"/>
              <a:t>Or if the cells where the formula is to be placed are adjacent to the cell with the formula you can use the copy handle found at the bottom of the cell. </a:t>
            </a:r>
          </a:p>
          <a:p>
            <a:pPr lvl="1"/>
            <a:r>
              <a:rPr lang="en-US" sz="2400" dirty="0" smtClean="0"/>
              <a:t>You move your mouse over the handle and drag it to the adjacent cells.</a:t>
            </a:r>
          </a:p>
          <a:p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28600" y="1524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Copying and Pasting Formulas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886200" y="5867400"/>
            <a:ext cx="1752601" cy="852616"/>
            <a:chOff x="3886200" y="5867400"/>
            <a:chExt cx="1752601" cy="852616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86200" y="5867400"/>
              <a:ext cx="1752600" cy="8526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9" name="Rounded Rectangle 8"/>
            <p:cNvSpPr/>
            <p:nvPr/>
          </p:nvSpPr>
          <p:spPr>
            <a:xfrm>
              <a:off x="5181601" y="6303102"/>
              <a:ext cx="457200" cy="416913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57739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 bldLvl="2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304800" y="685800"/>
            <a:ext cx="8229600" cy="4876800"/>
          </a:xfrm>
        </p:spPr>
        <p:txBody>
          <a:bodyPr/>
          <a:lstStyle/>
          <a:p>
            <a:r>
              <a:rPr lang="en-US" dirty="0" smtClean="0"/>
              <a:t>A </a:t>
            </a:r>
            <a:r>
              <a:rPr lang="en-US" b="1" dirty="0" smtClean="0"/>
              <a:t>function </a:t>
            </a:r>
            <a:r>
              <a:rPr lang="en-US" dirty="0" smtClean="0"/>
              <a:t>is a named operation that returns a value. </a:t>
            </a:r>
          </a:p>
          <a:p>
            <a:r>
              <a:rPr lang="en-US" dirty="0" smtClean="0"/>
              <a:t>Functions </a:t>
            </a:r>
            <a:r>
              <a:rPr lang="en-US" dirty="0"/>
              <a:t>are used to </a:t>
            </a:r>
            <a:r>
              <a:rPr lang="en-US" dirty="0" smtClean="0"/>
              <a:t>simplify </a:t>
            </a:r>
            <a:r>
              <a:rPr lang="en-US" dirty="0"/>
              <a:t>formulas, reducing what might be a long </a:t>
            </a:r>
            <a:r>
              <a:rPr lang="en-US" dirty="0" smtClean="0"/>
              <a:t>expression </a:t>
            </a:r>
            <a:r>
              <a:rPr lang="en-US" dirty="0"/>
              <a:t>into a compact statement</a:t>
            </a:r>
            <a:r>
              <a:rPr lang="en-US" dirty="0" smtClean="0"/>
              <a:t>.</a:t>
            </a:r>
          </a:p>
          <a:p>
            <a:r>
              <a:rPr lang="en-US" dirty="0" smtClean="0"/>
              <a:t>An example</a:t>
            </a:r>
          </a:p>
          <a:p>
            <a:r>
              <a:rPr lang="en-US" smtClean="0"/>
              <a:t>To </a:t>
            </a:r>
            <a:r>
              <a:rPr lang="en-US" dirty="0"/>
              <a:t>add </a:t>
            </a:r>
            <a:r>
              <a:rPr lang="en-US" dirty="0" smtClean="0"/>
              <a:t>the </a:t>
            </a:r>
            <a:r>
              <a:rPr lang="en-US" dirty="0"/>
              <a:t>values in the range A1:A9, you could enter the long </a:t>
            </a:r>
            <a:r>
              <a:rPr lang="en-US" dirty="0" smtClean="0"/>
              <a:t>formula</a:t>
            </a:r>
            <a:r>
              <a:rPr lang="en-US" dirty="0"/>
              <a:t>: </a:t>
            </a:r>
          </a:p>
          <a:p>
            <a:pPr lvl="1"/>
            <a:r>
              <a:rPr lang="en-US" dirty="0"/>
              <a:t>=A1 +A2+A3+A4+A5+A6+A7+A8+A9 </a:t>
            </a:r>
          </a:p>
          <a:p>
            <a:r>
              <a:rPr lang="en-US" dirty="0"/>
              <a:t>Or, you could use the SUM function to accomplish </a:t>
            </a:r>
            <a:r>
              <a:rPr lang="en-US" dirty="0" smtClean="0"/>
              <a:t>the same thing using the function </a:t>
            </a:r>
          </a:p>
          <a:p>
            <a:pPr lvl="1"/>
            <a:r>
              <a:rPr lang="en-US" dirty="0" smtClean="0"/>
              <a:t>=</a:t>
            </a:r>
            <a:r>
              <a:rPr lang="en-US" dirty="0" smtClean="0">
                <a:solidFill>
                  <a:srgbClr val="FF0000"/>
                </a:solidFill>
              </a:rPr>
              <a:t>SUM</a:t>
            </a:r>
            <a:r>
              <a:rPr lang="en-US" dirty="0" smtClean="0"/>
              <a:t>(A1:A9</a:t>
            </a:r>
            <a:r>
              <a:rPr lang="en-US" dirty="0"/>
              <a:t>)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28600" y="1524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Entering a Function</a:t>
            </a:r>
          </a:p>
        </p:txBody>
      </p:sp>
    </p:spTree>
    <p:extLst>
      <p:ext uri="{BB962C8B-B14F-4D97-AF65-F5344CB8AC3E}">
        <p14:creationId xmlns:p14="http://schemas.microsoft.com/office/powerpoint/2010/main" val="2039442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 bldLvl="2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304800" y="685800"/>
            <a:ext cx="8229600" cy="4876800"/>
          </a:xfrm>
        </p:spPr>
        <p:txBody>
          <a:bodyPr/>
          <a:lstStyle/>
          <a:p>
            <a:r>
              <a:rPr lang="en-US" dirty="0"/>
              <a:t>Excel supports over 300 different functions from the </a:t>
            </a:r>
            <a:r>
              <a:rPr lang="en-US" dirty="0" smtClean="0"/>
              <a:t>fields </a:t>
            </a:r>
            <a:r>
              <a:rPr lang="en-US" dirty="0"/>
              <a:t>of </a:t>
            </a:r>
            <a:r>
              <a:rPr lang="en-US" dirty="0" smtClean="0"/>
              <a:t>finance</a:t>
            </a:r>
            <a:r>
              <a:rPr lang="en-US" dirty="0"/>
              <a:t>, business, science, and </a:t>
            </a:r>
            <a:r>
              <a:rPr lang="en-US" dirty="0" smtClean="0"/>
              <a:t>engineering.</a:t>
            </a:r>
          </a:p>
          <a:p>
            <a:r>
              <a:rPr lang="en-US" dirty="0" smtClean="0"/>
              <a:t>Excel provides some basic functions using the AutoSum down arrow on the Home tab.</a:t>
            </a:r>
            <a:endParaRPr lang="en-US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28600" y="1524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Entering a Function</a:t>
            </a:r>
          </a:p>
        </p:txBody>
      </p:sp>
      <p:pic>
        <p:nvPicPr>
          <p:cNvPr id="3077" name="Picture 5" descr="http://www.jegsworks.com/lessons/numbers-2/intro/button-autosum-dropped-excel2010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2514600"/>
            <a:ext cx="2541721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7618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304800" y="685800"/>
            <a:ext cx="8229600" cy="48768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The individual AutoSum functions are;</a:t>
            </a:r>
          </a:p>
          <a:p>
            <a:pPr lvl="1"/>
            <a:r>
              <a:rPr lang="en-US" sz="2400" dirty="0" smtClean="0"/>
              <a:t>SUM - Sum </a:t>
            </a:r>
            <a:r>
              <a:rPr lang="en-US" sz="2400" dirty="0"/>
              <a:t>of the values in </a:t>
            </a:r>
            <a:r>
              <a:rPr lang="en-US" sz="2400" dirty="0" smtClean="0"/>
              <a:t>the </a:t>
            </a:r>
            <a:r>
              <a:rPr lang="en-US" sz="2400" dirty="0"/>
              <a:t>column or row</a:t>
            </a:r>
          </a:p>
          <a:p>
            <a:pPr lvl="1"/>
            <a:r>
              <a:rPr lang="en-US" sz="2400" dirty="0" smtClean="0"/>
              <a:t>AVERAGE- Average </a:t>
            </a:r>
            <a:r>
              <a:rPr lang="en-US" sz="2400" dirty="0"/>
              <a:t>value </a:t>
            </a:r>
            <a:r>
              <a:rPr lang="en-US" sz="2400" dirty="0" smtClean="0"/>
              <a:t>in </a:t>
            </a:r>
            <a:r>
              <a:rPr lang="en-US" sz="2400" dirty="0"/>
              <a:t>the column or row</a:t>
            </a:r>
          </a:p>
          <a:p>
            <a:pPr lvl="1"/>
            <a:r>
              <a:rPr lang="en-US" sz="2400" dirty="0" smtClean="0"/>
              <a:t>COUNT - Total </a:t>
            </a:r>
            <a:r>
              <a:rPr lang="en-US" sz="2400" dirty="0"/>
              <a:t>count of numeric values in the </a:t>
            </a:r>
            <a:r>
              <a:rPr lang="en-US" sz="2400" dirty="0" smtClean="0"/>
              <a:t>column </a:t>
            </a:r>
            <a:r>
              <a:rPr lang="en-US" sz="2400" dirty="0"/>
              <a:t>or row</a:t>
            </a:r>
          </a:p>
          <a:p>
            <a:pPr lvl="1"/>
            <a:r>
              <a:rPr lang="en-US" sz="2400" dirty="0" smtClean="0"/>
              <a:t>MIN - Minimum </a:t>
            </a:r>
            <a:r>
              <a:rPr lang="en-US" sz="2400" dirty="0"/>
              <a:t>value in the column or row</a:t>
            </a:r>
          </a:p>
          <a:p>
            <a:pPr lvl="1"/>
            <a:r>
              <a:rPr lang="en-US" sz="2400" dirty="0" smtClean="0"/>
              <a:t>MAX - Maximum </a:t>
            </a:r>
            <a:r>
              <a:rPr lang="en-US" sz="2400" dirty="0"/>
              <a:t>value in the column or row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28600" y="1524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Entering a Function</a:t>
            </a:r>
          </a:p>
        </p:txBody>
      </p:sp>
    </p:spTree>
    <p:extLst>
      <p:ext uri="{BB962C8B-B14F-4D97-AF65-F5344CB8AC3E}">
        <p14:creationId xmlns:p14="http://schemas.microsoft.com/office/powerpoint/2010/main" val="1453375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effectLst/>
        </p:spPr>
        <p:txBody>
          <a:bodyPr/>
          <a:lstStyle/>
          <a:p>
            <a:fld id="{41E0D066-9582-49E0-9F2C-9CED6AA2A396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304800" y="838200"/>
            <a:ext cx="8610600" cy="5715000"/>
          </a:xfrm>
        </p:spPr>
        <p:txBody>
          <a:bodyPr>
            <a:normAutofit/>
          </a:bodyPr>
          <a:lstStyle/>
          <a:p>
            <a:r>
              <a:rPr lang="en-US" dirty="0"/>
              <a:t>Excel stores spreadsheets in </a:t>
            </a:r>
            <a:r>
              <a:rPr lang="en-US" dirty="0" smtClean="0"/>
              <a:t>files </a:t>
            </a:r>
            <a:r>
              <a:rPr lang="en-US" dirty="0"/>
              <a:t>called workbooks</a:t>
            </a:r>
            <a:r>
              <a:rPr lang="en-US" dirty="0" smtClean="0"/>
              <a:t>.</a:t>
            </a:r>
          </a:p>
          <a:p>
            <a:r>
              <a:rPr lang="en-US" dirty="0"/>
              <a:t>Each workbook is made up of individual sheets. </a:t>
            </a:r>
            <a:endParaRPr lang="en-US" dirty="0" smtClean="0"/>
          </a:p>
          <a:p>
            <a:r>
              <a:rPr lang="en-US" dirty="0" smtClean="0"/>
              <a:t>Each sheet </a:t>
            </a:r>
            <a:r>
              <a:rPr lang="en-US" dirty="0"/>
              <a:t>is </a:t>
            </a:r>
            <a:r>
              <a:rPr lang="en-US" dirty="0" smtClean="0"/>
              <a:t>identified </a:t>
            </a:r>
            <a:r>
              <a:rPr lang="en-US" dirty="0"/>
              <a:t>by a sheet </a:t>
            </a:r>
            <a:r>
              <a:rPr lang="en-US" dirty="0" smtClean="0"/>
              <a:t>name</a:t>
            </a:r>
          </a:p>
          <a:p>
            <a:r>
              <a:rPr lang="en-US" dirty="0" smtClean="0"/>
              <a:t>The sheet name is </a:t>
            </a:r>
            <a:r>
              <a:rPr lang="en-US" dirty="0"/>
              <a:t>displayed in </a:t>
            </a:r>
            <a:r>
              <a:rPr lang="en-US" dirty="0" smtClean="0"/>
              <a:t>its </a:t>
            </a:r>
            <a:r>
              <a:rPr lang="en-US" dirty="0"/>
              <a:t>sheet </a:t>
            </a:r>
            <a:r>
              <a:rPr lang="en-US" dirty="0" smtClean="0"/>
              <a:t>tab at the bottom of the Excel application window</a:t>
            </a:r>
          </a:p>
          <a:p>
            <a:r>
              <a:rPr lang="en-US" dirty="0" smtClean="0"/>
              <a:t>. </a:t>
            </a:r>
            <a:r>
              <a:rPr lang="en-US" dirty="0"/>
              <a:t>Excel supports two kinds of sheets: </a:t>
            </a:r>
            <a:endParaRPr lang="en-US" dirty="0" smtClean="0"/>
          </a:p>
          <a:p>
            <a:pPr lvl="1"/>
            <a:r>
              <a:rPr lang="en-US" dirty="0" smtClean="0"/>
              <a:t>Worksheets - </a:t>
            </a:r>
            <a:r>
              <a:rPr lang="en-US" dirty="0"/>
              <a:t>contains data, laid </a:t>
            </a:r>
            <a:r>
              <a:rPr lang="en-US" dirty="0" smtClean="0"/>
              <a:t>out </a:t>
            </a:r>
            <a:r>
              <a:rPr lang="en-US" dirty="0"/>
              <a:t>in a grid of rows and </a:t>
            </a:r>
            <a:r>
              <a:rPr lang="en-US" dirty="0" smtClean="0"/>
              <a:t>columns</a:t>
            </a:r>
          </a:p>
          <a:p>
            <a:pPr lvl="1"/>
            <a:r>
              <a:rPr lang="en-US" dirty="0" smtClean="0"/>
              <a:t>Chart sheets- </a:t>
            </a:r>
            <a:r>
              <a:rPr lang="en-US" dirty="0"/>
              <a:t>contains </a:t>
            </a:r>
            <a:r>
              <a:rPr lang="en-US" dirty="0" smtClean="0"/>
              <a:t>a </a:t>
            </a:r>
            <a:r>
              <a:rPr lang="en-US" dirty="0"/>
              <a:t>visual representation of spreadsheet data.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228600" y="1524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The </a:t>
            </a:r>
            <a:r>
              <a:rPr lang="en-US" dirty="0"/>
              <a:t>Excel </a:t>
            </a:r>
            <a:r>
              <a:rPr lang="en-US" dirty="0" smtClean="0"/>
              <a:t>Window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523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bldLvl="2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762000"/>
            <a:ext cx="8610600" cy="4800600"/>
          </a:xfrm>
        </p:spPr>
        <p:txBody>
          <a:bodyPr>
            <a:normAutofit/>
          </a:bodyPr>
          <a:lstStyle/>
          <a:p>
            <a:r>
              <a:rPr lang="en-US" b="1" dirty="0" smtClean="0"/>
              <a:t>AutoSum</a:t>
            </a:r>
            <a:r>
              <a:rPr lang="en-US" dirty="0" smtClean="0"/>
              <a:t> inserts one of five common functions and a range reference that Excel determines by examining the layout of the data and choosing the most likely range. </a:t>
            </a:r>
          </a:p>
          <a:p>
            <a:r>
              <a:rPr lang="en-US" dirty="0" smtClean="0"/>
              <a:t>To use AutoSum</a:t>
            </a:r>
          </a:p>
          <a:p>
            <a:pPr lvl="1"/>
            <a:r>
              <a:rPr lang="en-US" dirty="0" smtClean="0"/>
              <a:t>Select the sell you want the sum to appear in.</a:t>
            </a:r>
          </a:p>
          <a:p>
            <a:pPr lvl="1"/>
            <a:r>
              <a:rPr lang="en-US" dirty="0" smtClean="0"/>
              <a:t>Click on the AutoSum button in the Editing panel of the Home tag, the cell will display what is being summed</a:t>
            </a:r>
          </a:p>
          <a:p>
            <a:pPr lvl="1"/>
            <a:r>
              <a:rPr lang="en-US" dirty="0" smtClean="0"/>
              <a:t>Click the enter key,.</a:t>
            </a:r>
            <a:endParaRPr lang="en-US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28600" y="1524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Using AutoSum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0382" y="4691062"/>
            <a:ext cx="3362325" cy="149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6108" y="4691062"/>
            <a:ext cx="4238625" cy="176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3733" y="4691062"/>
            <a:ext cx="3228975" cy="1504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6375420" y="6186487"/>
            <a:ext cx="2082780" cy="2143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358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 bldLvl="2"/>
      <p:bldP spid="6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304800" y="762000"/>
            <a:ext cx="8229600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Topics Covered:</a:t>
            </a:r>
          </a:p>
          <a:p>
            <a:pPr lvl="1"/>
            <a:r>
              <a:rPr lang="en-US" dirty="0" smtClean="0"/>
              <a:t>Changing Worksheet Views</a:t>
            </a:r>
          </a:p>
          <a:p>
            <a:pPr lvl="1"/>
            <a:r>
              <a:rPr lang="en-US" dirty="0" smtClean="0"/>
              <a:t>Changing the Orientation</a:t>
            </a:r>
          </a:p>
          <a:p>
            <a:pPr lvl="1"/>
            <a:r>
              <a:rPr lang="en-US" dirty="0" smtClean="0"/>
              <a:t>Previewing and Printing a Workbook</a:t>
            </a:r>
          </a:p>
          <a:p>
            <a:pPr lvl="1"/>
            <a:r>
              <a:rPr lang="en-US" dirty="0" smtClean="0"/>
              <a:t>Viewing Worksheet Formulas</a:t>
            </a:r>
          </a:p>
          <a:p>
            <a:pPr lvl="1"/>
            <a:r>
              <a:rPr lang="en-US" dirty="0" smtClean="0"/>
              <a:t>Scaling a Printout</a:t>
            </a:r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28600" y="1524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Previewing </a:t>
            </a:r>
            <a:r>
              <a:rPr lang="en-US" dirty="0"/>
              <a:t>and Printing a Workbook</a:t>
            </a:r>
          </a:p>
        </p:txBody>
      </p:sp>
    </p:spTree>
    <p:extLst>
      <p:ext uri="{BB962C8B-B14F-4D97-AF65-F5344CB8AC3E}">
        <p14:creationId xmlns:p14="http://schemas.microsoft.com/office/powerpoint/2010/main" val="521186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762000"/>
            <a:ext cx="8229600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You can view a worksheet in three ways:</a:t>
            </a:r>
          </a:p>
          <a:p>
            <a:pPr lvl="1"/>
            <a:r>
              <a:rPr lang="en-US" b="1" dirty="0" smtClean="0"/>
              <a:t>Normal View</a:t>
            </a:r>
            <a:r>
              <a:rPr lang="en-US" dirty="0" smtClean="0"/>
              <a:t>: shows the contents of the current slide</a:t>
            </a:r>
            <a:endParaRPr lang="en-US" b="1" dirty="0" smtClean="0"/>
          </a:p>
          <a:p>
            <a:pPr lvl="1"/>
            <a:r>
              <a:rPr lang="en-US" b="1" dirty="0" smtClean="0"/>
              <a:t>Page Layout View</a:t>
            </a:r>
            <a:r>
              <a:rPr lang="en-US" dirty="0" smtClean="0"/>
              <a:t>: shows how the current sheet will look when printed</a:t>
            </a:r>
            <a:endParaRPr lang="en-US" b="1" dirty="0" smtClean="0"/>
          </a:p>
          <a:p>
            <a:pPr lvl="1"/>
            <a:r>
              <a:rPr lang="en-US" b="1" dirty="0" smtClean="0"/>
              <a:t>Page Break View</a:t>
            </a:r>
            <a:r>
              <a:rPr lang="en-US" dirty="0" smtClean="0"/>
              <a:t>:</a:t>
            </a:r>
            <a:r>
              <a:rPr lang="en-US" b="1" dirty="0" smtClean="0"/>
              <a:t> </a:t>
            </a:r>
            <a:r>
              <a:rPr lang="en-US" dirty="0" smtClean="0"/>
              <a:t>displays the location of page breaks within the worksheet</a:t>
            </a:r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28600" y="1524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Changing Worksheet Views</a:t>
            </a:r>
          </a:p>
        </p:txBody>
      </p:sp>
    </p:spTree>
    <p:extLst>
      <p:ext uri="{BB962C8B-B14F-4D97-AF65-F5344CB8AC3E}">
        <p14:creationId xmlns:p14="http://schemas.microsoft.com/office/powerpoint/2010/main" val="1081042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 bldLvl="2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762000"/>
            <a:ext cx="8229600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You can adjust the worksheet so that it prints on a single page by changing the page orientation to landscape. </a:t>
            </a:r>
          </a:p>
          <a:p>
            <a:r>
              <a:rPr lang="en-US" dirty="0"/>
              <a:t>You can print the contents of a workbook by using the Print tab in Backstage view. </a:t>
            </a:r>
          </a:p>
          <a:p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28600" y="1524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Changing the </a:t>
            </a:r>
            <a:r>
              <a:rPr lang="en-US" dirty="0" smtClean="0"/>
              <a:t>Orientation and Printing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5440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304800" y="762000"/>
            <a:ext cx="8229600" cy="48768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You can view the formulas in a workbook by switching to </a:t>
            </a:r>
            <a:r>
              <a:rPr lang="en-US" sz="2800" b="1" dirty="0" smtClean="0"/>
              <a:t>formula view</a:t>
            </a:r>
            <a:r>
              <a:rPr lang="en-US" sz="2800" dirty="0" smtClean="0"/>
              <a:t>, which displays the formulas used in a worksheet instead of the resulting values.</a:t>
            </a:r>
          </a:p>
          <a:p>
            <a:r>
              <a:rPr lang="en-US" sz="2800" dirty="0"/>
              <a:t>You can scale the worksheet to force the contents to fit on a single page. </a:t>
            </a:r>
          </a:p>
          <a:p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28600" y="1524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Viewing Worksheet Formulas</a:t>
            </a:r>
          </a:p>
        </p:txBody>
      </p:sp>
    </p:spTree>
    <p:extLst>
      <p:ext uri="{BB962C8B-B14F-4D97-AF65-F5344CB8AC3E}">
        <p14:creationId xmlns:p14="http://schemas.microsoft.com/office/powerpoint/2010/main" val="3508539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" y="933450"/>
            <a:ext cx="9067800" cy="4991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effectLst/>
        </p:spPr>
        <p:txBody>
          <a:bodyPr/>
          <a:lstStyle/>
          <a:p>
            <a:fld id="{41E0D066-9582-49E0-9F2C-9CED6AA2A396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28600" y="1524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Parts of the Excel window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7010400" y="3512403"/>
            <a:ext cx="1371600" cy="1440597"/>
            <a:chOff x="4495800" y="3429000"/>
            <a:chExt cx="1371600" cy="1440597"/>
          </a:xfrm>
        </p:grpSpPr>
        <p:sp>
          <p:nvSpPr>
            <p:cNvPr id="12" name="TextBox 11"/>
            <p:cNvSpPr txBox="1"/>
            <p:nvPr/>
          </p:nvSpPr>
          <p:spPr>
            <a:xfrm>
              <a:off x="4495800" y="4038600"/>
              <a:ext cx="1371600" cy="830997"/>
            </a:xfrm>
            <a:prstGeom prst="rect">
              <a:avLst/>
            </a:prstGeom>
            <a:solidFill>
              <a:srgbClr val="00CCFF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Column Heading</a:t>
              </a:r>
              <a:endParaRPr lang="en-US" sz="2400" dirty="0"/>
            </a:p>
          </p:txBody>
        </p:sp>
        <p:cxnSp>
          <p:nvCxnSpPr>
            <p:cNvPr id="9" name="Straight Arrow Connector 8"/>
            <p:cNvCxnSpPr/>
            <p:nvPr/>
          </p:nvCxnSpPr>
          <p:spPr>
            <a:xfrm flipV="1">
              <a:off x="5181600" y="3429000"/>
              <a:ext cx="0" cy="619506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>
            <a:off x="533400" y="5093553"/>
            <a:ext cx="2057400" cy="830997"/>
            <a:chOff x="3810000" y="4038600"/>
            <a:chExt cx="2057400" cy="830997"/>
          </a:xfrm>
        </p:grpSpPr>
        <p:sp>
          <p:nvSpPr>
            <p:cNvPr id="21" name="TextBox 11"/>
            <p:cNvSpPr txBox="1"/>
            <p:nvPr/>
          </p:nvSpPr>
          <p:spPr>
            <a:xfrm>
              <a:off x="4495800" y="4038600"/>
              <a:ext cx="1371600" cy="830997"/>
            </a:xfrm>
            <a:prstGeom prst="rect">
              <a:avLst/>
            </a:prstGeom>
            <a:solidFill>
              <a:srgbClr val="00CCFF"/>
            </a:solidFill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400" dirty="0" smtClean="0"/>
                <a:t>Row Heading</a:t>
              </a:r>
              <a:endParaRPr lang="en-US" sz="2400" dirty="0"/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 flipH="1">
              <a:off x="3810000" y="4149298"/>
              <a:ext cx="685800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190500" y="3568458"/>
            <a:ext cx="1371600" cy="1440597"/>
            <a:chOff x="4495800" y="3429000"/>
            <a:chExt cx="1371600" cy="1440597"/>
          </a:xfrm>
        </p:grpSpPr>
        <p:sp>
          <p:nvSpPr>
            <p:cNvPr id="31" name="TextBox 11"/>
            <p:cNvSpPr txBox="1"/>
            <p:nvPr/>
          </p:nvSpPr>
          <p:spPr>
            <a:xfrm>
              <a:off x="4495800" y="4038600"/>
              <a:ext cx="1371600" cy="830997"/>
            </a:xfrm>
            <a:prstGeom prst="rect">
              <a:avLst/>
            </a:prstGeom>
            <a:solidFill>
              <a:srgbClr val="00CCFF"/>
            </a:solidFill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400" dirty="0" smtClean="0"/>
                <a:t>Active Cell</a:t>
              </a:r>
              <a:endParaRPr lang="en-US" sz="2400" dirty="0"/>
            </a:p>
          </p:txBody>
        </p:sp>
        <p:cxnSp>
          <p:nvCxnSpPr>
            <p:cNvPr id="32" name="Straight Arrow Connector 31"/>
            <p:cNvCxnSpPr/>
            <p:nvPr/>
          </p:nvCxnSpPr>
          <p:spPr>
            <a:xfrm flipV="1">
              <a:off x="5181600" y="3429000"/>
              <a:ext cx="0" cy="619506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33" name="Group 32"/>
          <p:cNvGrpSpPr/>
          <p:nvPr/>
        </p:nvGrpSpPr>
        <p:grpSpPr>
          <a:xfrm>
            <a:off x="1219200" y="3124200"/>
            <a:ext cx="2628900" cy="1135797"/>
            <a:chOff x="3467100" y="3733800"/>
            <a:chExt cx="2628900" cy="1135797"/>
          </a:xfrm>
        </p:grpSpPr>
        <p:sp>
          <p:nvSpPr>
            <p:cNvPr id="34" name="TextBox 11"/>
            <p:cNvSpPr txBox="1"/>
            <p:nvPr/>
          </p:nvSpPr>
          <p:spPr>
            <a:xfrm>
              <a:off x="4495800" y="4038600"/>
              <a:ext cx="1600200" cy="830997"/>
            </a:xfrm>
            <a:prstGeom prst="rect">
              <a:avLst/>
            </a:prstGeom>
            <a:solidFill>
              <a:srgbClr val="00CCFF"/>
            </a:solidFill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400" dirty="0" smtClean="0"/>
                <a:t>Cell Reference</a:t>
              </a:r>
              <a:endParaRPr lang="en-US" sz="2400" dirty="0"/>
            </a:p>
          </p:txBody>
        </p:sp>
        <p:cxnSp>
          <p:nvCxnSpPr>
            <p:cNvPr id="35" name="Straight Arrow Connector 34"/>
            <p:cNvCxnSpPr/>
            <p:nvPr/>
          </p:nvCxnSpPr>
          <p:spPr>
            <a:xfrm flipH="1" flipV="1">
              <a:off x="3467100" y="3733800"/>
              <a:ext cx="1028700" cy="41549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38" name="Group 37"/>
          <p:cNvGrpSpPr/>
          <p:nvPr/>
        </p:nvGrpSpPr>
        <p:grpSpPr>
          <a:xfrm>
            <a:off x="4343400" y="3101857"/>
            <a:ext cx="1371600" cy="1440597"/>
            <a:chOff x="4495800" y="3429000"/>
            <a:chExt cx="1371600" cy="1440597"/>
          </a:xfrm>
        </p:grpSpPr>
        <p:sp>
          <p:nvSpPr>
            <p:cNvPr id="39" name="TextBox 11"/>
            <p:cNvSpPr txBox="1"/>
            <p:nvPr/>
          </p:nvSpPr>
          <p:spPr>
            <a:xfrm>
              <a:off x="4495800" y="4038600"/>
              <a:ext cx="1371600" cy="830997"/>
            </a:xfrm>
            <a:prstGeom prst="rect">
              <a:avLst/>
            </a:prstGeom>
            <a:solidFill>
              <a:srgbClr val="00CCFF"/>
            </a:solidFill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400" dirty="0" smtClean="0"/>
                <a:t>Formula Bar</a:t>
              </a:r>
              <a:endParaRPr lang="en-US" sz="2400" dirty="0"/>
            </a:p>
          </p:txBody>
        </p:sp>
        <p:cxnSp>
          <p:nvCxnSpPr>
            <p:cNvPr id="40" name="Straight Arrow Connector 39"/>
            <p:cNvCxnSpPr/>
            <p:nvPr/>
          </p:nvCxnSpPr>
          <p:spPr>
            <a:xfrm flipV="1">
              <a:off x="5181600" y="3429000"/>
              <a:ext cx="0" cy="619506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304800" y="762000"/>
            <a:ext cx="8610600" cy="2971800"/>
          </a:xfrm>
        </p:spPr>
        <p:txBody>
          <a:bodyPr/>
          <a:lstStyle/>
          <a:p>
            <a:r>
              <a:rPr lang="en-US" dirty="0" smtClean="0"/>
              <a:t>Rows and columns intersect in a single </a:t>
            </a:r>
            <a:r>
              <a:rPr lang="en-US" b="1" dirty="0" smtClean="0"/>
              <a:t>cell</a:t>
            </a:r>
            <a:r>
              <a:rPr lang="en-US" dirty="0" smtClean="0"/>
              <a:t>; all the data entered in a worksheet is placed in cells.</a:t>
            </a:r>
          </a:p>
          <a:p>
            <a:r>
              <a:rPr lang="en-US" dirty="0" smtClean="0"/>
              <a:t>Each cell is identified by a </a:t>
            </a:r>
            <a:r>
              <a:rPr lang="en-US" b="1" dirty="0" smtClean="0"/>
              <a:t>cell reference</a:t>
            </a:r>
            <a:r>
              <a:rPr lang="en-US" dirty="0" smtClean="0"/>
              <a:t>, which indicates its column and row location.</a:t>
            </a:r>
          </a:p>
          <a:p>
            <a:r>
              <a:rPr lang="en-US" dirty="0"/>
              <a:t>The cell in which you are currently working is the </a:t>
            </a:r>
            <a:r>
              <a:rPr lang="en-US" b="1" dirty="0"/>
              <a:t>active cell</a:t>
            </a:r>
            <a:r>
              <a:rPr lang="en-US" dirty="0"/>
              <a:t>.</a:t>
            </a:r>
          </a:p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effectLst/>
        </p:spPr>
        <p:txBody>
          <a:bodyPr/>
          <a:lstStyle/>
          <a:p>
            <a:fld id="{41E0D066-9582-49E0-9F2C-9CED6AA2A396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228600" y="1524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Parts of the Excel window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877380"/>
            <a:ext cx="6926580" cy="28917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3490" y="3912870"/>
            <a:ext cx="6858000" cy="2868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304800" y="844296"/>
            <a:ext cx="8534400" cy="4718304"/>
          </a:xfrm>
        </p:spPr>
        <p:txBody>
          <a:bodyPr/>
          <a:lstStyle/>
          <a:p>
            <a:r>
              <a:rPr lang="en-US" dirty="0" smtClean="0"/>
              <a:t>There are a number of ways that you can move (select) the active cell, they include;</a:t>
            </a:r>
          </a:p>
          <a:p>
            <a:pPr lvl="1"/>
            <a:r>
              <a:rPr lang="en-US" dirty="0" smtClean="0"/>
              <a:t>Point at the cell and click on it.</a:t>
            </a:r>
          </a:p>
          <a:p>
            <a:pPr lvl="1"/>
            <a:r>
              <a:rPr lang="en-US" dirty="0" smtClean="0"/>
              <a:t>Tab Key to move one cell left</a:t>
            </a:r>
          </a:p>
          <a:p>
            <a:pPr lvl="1"/>
            <a:r>
              <a:rPr lang="en-US" dirty="0" smtClean="0"/>
              <a:t>Shift + Tab keys to move one cell right</a:t>
            </a:r>
          </a:p>
          <a:p>
            <a:pPr lvl="1"/>
            <a:r>
              <a:rPr lang="en-US" dirty="0" smtClean="0"/>
              <a:t>Arrow keys to move up, down, right, left </a:t>
            </a:r>
          </a:p>
          <a:p>
            <a:pPr lvl="1"/>
            <a:r>
              <a:rPr lang="en-US" dirty="0" smtClean="0"/>
              <a:t>Enter key to move down one cell. </a:t>
            </a:r>
          </a:p>
          <a:p>
            <a:pPr lvl="1"/>
            <a:r>
              <a:rPr lang="en-US" dirty="0" smtClean="0"/>
              <a:t>Shift + Enter to move one cell up. </a:t>
            </a:r>
          </a:p>
          <a:p>
            <a:pPr lvl="1"/>
            <a:r>
              <a:rPr lang="en-US" dirty="0" smtClean="0"/>
              <a:t>See Exhibit 13 – 3 on page 427 for other options. </a:t>
            </a:r>
          </a:p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effectLst/>
        </p:spPr>
        <p:txBody>
          <a:bodyPr/>
          <a:lstStyle/>
          <a:p>
            <a:fld id="{41E0D066-9582-49E0-9F2C-9CED6AA2A396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28600" y="1524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Moving </a:t>
            </a:r>
            <a:r>
              <a:rPr lang="en-US" dirty="0" smtClean="0"/>
              <a:t>(selecting) the </a:t>
            </a:r>
            <a:r>
              <a:rPr lang="en-US" dirty="0"/>
              <a:t>Active Cell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381000" y="838200"/>
            <a:ext cx="8382000" cy="2667000"/>
          </a:xfrm>
        </p:spPr>
        <p:txBody>
          <a:bodyPr/>
          <a:lstStyle/>
          <a:p>
            <a:r>
              <a:rPr lang="en-US" dirty="0" smtClean="0"/>
              <a:t>The sheet currently displayed in the workbook window is the </a:t>
            </a:r>
            <a:r>
              <a:rPr lang="en-US" b="1" dirty="0" smtClean="0"/>
              <a:t>active sheet</a:t>
            </a:r>
            <a:r>
              <a:rPr lang="en-US" dirty="0" smtClean="0"/>
              <a:t>, and its sheet tab is white.</a:t>
            </a:r>
          </a:p>
          <a:p>
            <a:r>
              <a:rPr lang="en-US" dirty="0" smtClean="0"/>
              <a:t>You can easily move from one sheet to another, by clicking on the sheet..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effectLst/>
        </p:spPr>
        <p:txBody>
          <a:bodyPr/>
          <a:lstStyle/>
          <a:p>
            <a:fld id="{41E0D066-9582-49E0-9F2C-9CED6AA2A396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28600" y="1524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Switching Between Sheets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3611" y="3962400"/>
            <a:ext cx="4388358" cy="2456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3799" y="3997071"/>
            <a:ext cx="4408170" cy="238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304800" y="762000"/>
            <a:ext cx="8382000" cy="3352800"/>
          </a:xfrm>
        </p:spPr>
        <p:txBody>
          <a:bodyPr>
            <a:normAutofit/>
          </a:bodyPr>
          <a:lstStyle/>
          <a:p>
            <a:r>
              <a:rPr lang="en-US" dirty="0" smtClean="0"/>
              <a:t>Although each workbook includes three worksheets to start, sometimes you will need more or fewer worksheets.</a:t>
            </a:r>
          </a:p>
          <a:p>
            <a:r>
              <a:rPr lang="en-US" dirty="0" smtClean="0"/>
              <a:t>To add worksheets click on the Insert Worksheet Tag.</a:t>
            </a:r>
          </a:p>
          <a:p>
            <a:r>
              <a:rPr lang="en-US" dirty="0" smtClean="0"/>
              <a:t>To delete a worksheet right click on the worksheet  </a:t>
            </a:r>
            <a:r>
              <a:rPr lang="en-US" smtClean="0"/>
              <a:t>and from </a:t>
            </a:r>
            <a:r>
              <a:rPr lang="en-US" dirty="0" smtClean="0"/>
              <a:t>the menu that appears select Delete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28600" y="1524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Inserting and Deleting a Sheet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343400"/>
            <a:ext cx="4238625" cy="229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ounded Rectangle 1"/>
          <p:cNvSpPr/>
          <p:nvPr/>
        </p:nvSpPr>
        <p:spPr>
          <a:xfrm>
            <a:off x="3948113" y="6324600"/>
            <a:ext cx="381000" cy="4572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4286250"/>
            <a:ext cx="1280160" cy="2266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  <p:bldP spid="2" grpId="0" animBg="1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1_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499</TotalTime>
  <Words>2722</Words>
  <Application>Microsoft Office PowerPoint</Application>
  <PresentationFormat>On-screen Show (4:3)</PresentationFormat>
  <Paragraphs>283</Paragraphs>
  <Slides>44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44</vt:i4>
      </vt:variant>
    </vt:vector>
  </HeadingPairs>
  <TitlesOfParts>
    <vt:vector size="46" baseType="lpstr">
      <vt:lpstr>1_Office Theme</vt:lpstr>
      <vt:lpstr>Clarity</vt:lpstr>
      <vt:lpstr>Chapter 13</vt:lpstr>
      <vt:lpstr>Learning Objectives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Learning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Julia Leroux-Lindsey</dc:creator>
  <cp:lastModifiedBy>John</cp:lastModifiedBy>
  <cp:revision>93</cp:revision>
  <dcterms:created xsi:type="dcterms:W3CDTF">2010-12-18T21:32:08Z</dcterms:created>
  <dcterms:modified xsi:type="dcterms:W3CDTF">2012-08-26T21:12:20Z</dcterms:modified>
</cp:coreProperties>
</file>